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310" r:id="rId3"/>
    <p:sldId id="2636" r:id="rId4"/>
    <p:sldId id="265" r:id="rId5"/>
    <p:sldId id="269" r:id="rId6"/>
    <p:sldId id="295" r:id="rId7"/>
    <p:sldId id="2621" r:id="rId8"/>
    <p:sldId id="2634" r:id="rId9"/>
    <p:sldId id="267" r:id="rId10"/>
    <p:sldId id="273" r:id="rId11"/>
    <p:sldId id="2635" r:id="rId12"/>
    <p:sldId id="26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6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Budget Allocation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07D-4EA1-86EC-E1FB9EB264A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07D-4EA1-86EC-E1FB9EB264A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07D-4EA1-86EC-E1FB9EB264AE}"/>
              </c:ext>
            </c:extLst>
          </c:dPt>
          <c:cat>
            <c:strRef>
              <c:f>Sheet1!$A$2:$A$4</c:f>
              <c:strCache>
                <c:ptCount val="3"/>
                <c:pt idx="0">
                  <c:v>Needs</c:v>
                </c:pt>
                <c:pt idx="1">
                  <c:v>Wants</c:v>
                </c:pt>
                <c:pt idx="2">
                  <c:v>Save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50</c:v>
                </c:pt>
                <c:pt idx="1">
                  <c:v>30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CB-481F-9546-D9E6F502B5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0.3548</cdr:x>
      <cdr:y>0.25393</cdr:y>
    </cdr:from>
    <cdr:to>
      <cdr:x>0.46256</cdr:x>
      <cdr:y>0.41615</cdr:y>
    </cdr:to>
    <cdr:sp macro="" textlink="">
      <cdr:nvSpPr>
        <cdr:cNvPr id="2" name="TextBox 7">
          <a:extLst xmlns:a="http://schemas.openxmlformats.org/drawingml/2006/main">
            <a:ext uri="{FF2B5EF4-FFF2-40B4-BE49-F238E27FC236}">
              <a16:creationId xmlns:a16="http://schemas.microsoft.com/office/drawing/2014/main" id="{35F7ACED-1187-6A9E-D90A-D0D06C351D39}"/>
            </a:ext>
          </a:extLst>
        </cdr:cNvPr>
        <cdr:cNvSpPr txBox="1"/>
      </cdr:nvSpPr>
      <cdr:spPr>
        <a:xfrm xmlns:a="http://schemas.openxmlformats.org/drawingml/2006/main">
          <a:off x="2164948" y="1011714"/>
          <a:ext cx="657547" cy="64631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IE" dirty="0"/>
            <a:t>Save</a:t>
          </a:r>
        </a:p>
        <a:p xmlns:a="http://schemas.openxmlformats.org/drawingml/2006/main">
          <a:endParaRPr lang="en-IE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158F7-F899-461A-BA8D-F8F75AF75C32}" type="datetimeFigureOut">
              <a:rPr lang="en-IE" smtClean="0"/>
              <a:t>13/02/2026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5824E-254A-493E-B382-CF07D4A63B9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0153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794F-B66E-4709-B80F-C80A4208A9D7}" type="datetimeFigureOut">
              <a:rPr lang="en-IE" smtClean="0"/>
              <a:t>13/02/2026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E551-A97F-4682-B70A-8DCD697565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43189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794F-B66E-4709-B80F-C80A4208A9D7}" type="datetimeFigureOut">
              <a:rPr lang="en-IE" smtClean="0"/>
              <a:t>13/02/2026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E551-A97F-4682-B70A-8DCD697565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31159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794F-B66E-4709-B80F-C80A4208A9D7}" type="datetimeFigureOut">
              <a:rPr lang="en-IE" smtClean="0"/>
              <a:t>13/02/2026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E551-A97F-4682-B70A-8DCD69756581}" type="slidenum">
              <a:rPr lang="en-IE" smtClean="0"/>
              <a:t>‹#›</a:t>
            </a:fld>
            <a:endParaRPr lang="en-I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1357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794F-B66E-4709-B80F-C80A4208A9D7}" type="datetimeFigureOut">
              <a:rPr lang="en-IE" smtClean="0"/>
              <a:t>13/02/2026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E551-A97F-4682-B70A-8DCD697565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6269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794F-B66E-4709-B80F-C80A4208A9D7}" type="datetimeFigureOut">
              <a:rPr lang="en-IE" smtClean="0"/>
              <a:t>13/02/2026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E551-A97F-4682-B70A-8DCD69756581}" type="slidenum">
              <a:rPr lang="en-IE" smtClean="0"/>
              <a:t>‹#›</a:t>
            </a:fld>
            <a:endParaRPr lang="en-I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8047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794F-B66E-4709-B80F-C80A4208A9D7}" type="datetimeFigureOut">
              <a:rPr lang="en-IE" smtClean="0"/>
              <a:t>13/02/2026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E551-A97F-4682-B70A-8DCD697565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85308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794F-B66E-4709-B80F-C80A4208A9D7}" type="datetimeFigureOut">
              <a:rPr lang="en-IE" smtClean="0"/>
              <a:t>13/02/2026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E551-A97F-4682-B70A-8DCD697565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957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794F-B66E-4709-B80F-C80A4208A9D7}" type="datetimeFigureOut">
              <a:rPr lang="en-IE" smtClean="0"/>
              <a:t>13/02/2026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E551-A97F-4682-B70A-8DCD697565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7240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794F-B66E-4709-B80F-C80A4208A9D7}" type="datetimeFigureOut">
              <a:rPr lang="en-IE" smtClean="0"/>
              <a:t>13/02/2026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E551-A97F-4682-B70A-8DCD697565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5220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794F-B66E-4709-B80F-C80A4208A9D7}" type="datetimeFigureOut">
              <a:rPr lang="en-IE" smtClean="0"/>
              <a:t>13/02/2026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E551-A97F-4682-B70A-8DCD697565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32930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794F-B66E-4709-B80F-C80A4208A9D7}" type="datetimeFigureOut">
              <a:rPr lang="en-IE" smtClean="0"/>
              <a:t>13/02/2026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E551-A97F-4682-B70A-8DCD697565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46026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794F-B66E-4709-B80F-C80A4208A9D7}" type="datetimeFigureOut">
              <a:rPr lang="en-IE" smtClean="0"/>
              <a:t>13/02/2026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E551-A97F-4682-B70A-8DCD697565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123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794F-B66E-4709-B80F-C80A4208A9D7}" type="datetimeFigureOut">
              <a:rPr lang="en-IE" smtClean="0"/>
              <a:t>13/02/2026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E551-A97F-4682-B70A-8DCD697565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2623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794F-B66E-4709-B80F-C80A4208A9D7}" type="datetimeFigureOut">
              <a:rPr lang="en-IE" smtClean="0"/>
              <a:t>13/02/2026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E551-A97F-4682-B70A-8DCD697565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54653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794F-B66E-4709-B80F-C80A4208A9D7}" type="datetimeFigureOut">
              <a:rPr lang="en-IE" smtClean="0"/>
              <a:t>13/02/2026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E551-A97F-4682-B70A-8DCD697565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65036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794F-B66E-4709-B80F-C80A4208A9D7}" type="datetimeFigureOut">
              <a:rPr lang="en-IE" smtClean="0"/>
              <a:t>13/02/2026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E551-A97F-4682-B70A-8DCD697565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6671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4794F-B66E-4709-B80F-C80A4208A9D7}" type="datetimeFigureOut">
              <a:rPr lang="en-IE" smtClean="0"/>
              <a:t>13/02/2026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5D8E551-A97F-4682-B70A-8DCD697565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858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hyperlink" Target="http://moneywhizz.org/wp-content/uploads/2026/02/The-Essential-Pillars-of-Money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oneywhizz.org/clued-in-money-personality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EA2FAE-E7C4-98A4-0ACA-DCFB6DDC7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254F290-9D02-870D-5E50-3E7DA21BC0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4513" y="1262743"/>
            <a:ext cx="8752115" cy="4735286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90000"/>
              </a:lnSpc>
            </a:pPr>
            <a:r>
              <a:rPr lang="en-IE" sz="4800" dirty="0">
                <a:solidFill>
                  <a:srgbClr val="7030A0"/>
                </a:solidFill>
              </a:rPr>
              <a:t>Programme Overview </a:t>
            </a:r>
          </a:p>
          <a:p>
            <a:pPr algn="ctr">
              <a:lnSpc>
                <a:spcPct val="90000"/>
              </a:lnSpc>
            </a:pPr>
            <a:r>
              <a:rPr lang="en-IE" dirty="0"/>
              <a:t>Learning Objectives</a:t>
            </a:r>
          </a:p>
          <a:p>
            <a:pPr algn="ctr">
              <a:lnSpc>
                <a:spcPct val="90000"/>
              </a:lnSpc>
            </a:pPr>
            <a:r>
              <a:rPr lang="en-IE" dirty="0"/>
              <a:t>At the wend of this 7 part programme, student will: </a:t>
            </a:r>
          </a:p>
          <a:p>
            <a:pPr algn="ctr">
              <a:lnSpc>
                <a:spcPct val="90000"/>
              </a:lnSpc>
            </a:pPr>
            <a:endParaRPr lang="en-IE" dirty="0"/>
          </a:p>
          <a:p>
            <a:pPr marL="342900" indent="-342900" algn="ctr">
              <a:lnSpc>
                <a:spcPct val="90000"/>
              </a:lnSpc>
              <a:buFont typeface="+mj-lt"/>
              <a:buAutoNum type="arabicPeriod"/>
            </a:pPr>
            <a:r>
              <a:rPr lang="en-IE" dirty="0"/>
              <a:t>Consider their own financial personality, and their relationship with money</a:t>
            </a:r>
          </a:p>
          <a:p>
            <a:pPr marL="342900" indent="-342900" algn="ctr">
              <a:lnSpc>
                <a:spcPct val="90000"/>
              </a:lnSpc>
              <a:buFont typeface="+mj-lt"/>
              <a:buAutoNum type="arabicPeriod"/>
            </a:pPr>
            <a:r>
              <a:rPr lang="en-IE" dirty="0"/>
              <a:t>Understand how income can be earned or unearned and the impact and purpose of taxation</a:t>
            </a:r>
          </a:p>
          <a:p>
            <a:pPr marL="342900" indent="-342900" algn="ctr">
              <a:lnSpc>
                <a:spcPct val="90000"/>
              </a:lnSpc>
              <a:buFont typeface="+mj-lt"/>
              <a:buAutoNum type="arabicPeriod"/>
            </a:pPr>
            <a:r>
              <a:rPr lang="en-IE" dirty="0"/>
              <a:t>Identify some savings and spending measures to help them plan</a:t>
            </a:r>
          </a:p>
          <a:p>
            <a:pPr marL="342900" indent="-342900" algn="ctr">
              <a:lnSpc>
                <a:spcPct val="90000"/>
              </a:lnSpc>
              <a:buFont typeface="+mj-lt"/>
              <a:buAutoNum type="arabicPeriod"/>
            </a:pPr>
            <a:r>
              <a:rPr lang="en-IE" dirty="0"/>
              <a:t>Understand credit and debt, including options, costs and impact</a:t>
            </a:r>
          </a:p>
          <a:p>
            <a:pPr marL="342900" indent="-342900" algn="ctr">
              <a:lnSpc>
                <a:spcPct val="90000"/>
              </a:lnSpc>
              <a:buFont typeface="+mj-lt"/>
              <a:buAutoNum type="arabicPeriod"/>
            </a:pPr>
            <a:r>
              <a:rPr lang="en-IE" dirty="0"/>
              <a:t>Identify ways to counter inflation through investing and identify investment risk</a:t>
            </a:r>
          </a:p>
          <a:p>
            <a:pPr marL="342900" indent="-342900" algn="ctr">
              <a:lnSpc>
                <a:spcPct val="90000"/>
              </a:lnSpc>
              <a:buFont typeface="+mj-lt"/>
              <a:buAutoNum type="arabicPeriod"/>
            </a:pPr>
            <a:r>
              <a:rPr lang="en-IE" dirty="0"/>
              <a:t>Examine insurance options including compulsory, voluntary, costs, claiming and other factors</a:t>
            </a:r>
          </a:p>
          <a:p>
            <a:pPr marL="342900" indent="-342900" algn="ctr">
              <a:lnSpc>
                <a:spcPct val="90000"/>
              </a:lnSpc>
              <a:buFont typeface="+mj-lt"/>
              <a:buAutoNum type="arabicPeriod"/>
            </a:pPr>
            <a:r>
              <a:rPr lang="en-IE" dirty="0"/>
              <a:t>How budgeting provides structure to goals and planning</a:t>
            </a:r>
          </a:p>
          <a:p>
            <a:pPr marL="342900" indent="-342900" algn="ctr">
              <a:lnSpc>
                <a:spcPct val="90000"/>
              </a:lnSpc>
              <a:buFont typeface="+mj-lt"/>
              <a:buAutoNum type="arabicPeriod"/>
            </a:pPr>
            <a:endParaRPr lang="en-IE" dirty="0"/>
          </a:p>
          <a:p>
            <a:pPr algn="ctr">
              <a:lnSpc>
                <a:spcPct val="90000"/>
              </a:lnSpc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206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4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BD09F-9A3B-FD57-8929-89A132392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67A7C-1B75-04ED-1277-37D93F129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787" y="274154"/>
            <a:ext cx="6618513" cy="10086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7. Budgeting &amp; Money Management</a:t>
            </a:r>
            <a:br>
              <a:rPr lang="en-US" sz="31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2000" b="1" dirty="0">
                <a:solidFill>
                  <a:srgbClr val="FF0000"/>
                </a:solidFill>
              </a:rPr>
              <a:t>Putting realistic plans in place</a:t>
            </a:r>
            <a:endParaRPr lang="en-US" sz="2000" b="1" kern="1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F6E62-BCD3-71B9-8540-D8DF7F0D6135}"/>
              </a:ext>
            </a:extLst>
          </p:cNvPr>
          <p:cNvSpPr txBox="1"/>
          <p:nvPr/>
        </p:nvSpPr>
        <p:spPr>
          <a:xfrm>
            <a:off x="5438920" y="4704155"/>
            <a:ext cx="4299666" cy="8710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A screen shot of a document&#10;&#10;AI-generated content may be incorrect.">
            <a:extLst>
              <a:ext uri="{FF2B5EF4-FFF2-40B4-BE49-F238E27FC236}">
                <a16:creationId xmlns:a16="http://schemas.microsoft.com/office/drawing/2014/main" id="{743E8327-9059-64C0-8B8B-8F8F6925A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271" y="1544060"/>
            <a:ext cx="3852958" cy="492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4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43335A-B3E6-EFC0-A069-8B055AE64B9F}"/>
              </a:ext>
            </a:extLst>
          </p:cNvPr>
          <p:cNvSpPr txBox="1"/>
          <p:nvPr/>
        </p:nvSpPr>
        <p:spPr>
          <a:xfrm>
            <a:off x="1023258" y="4445399"/>
            <a:ext cx="83384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dirty="0">
                <a:solidFill>
                  <a:srgbClr val="002060"/>
                </a:solidFill>
              </a:rPr>
              <a:t>Designed to support consideration of key financial concepts and in class discussion and collaboration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FD161278-1CCD-178A-6AAF-E2D8B68D0D8F}"/>
              </a:ext>
            </a:extLst>
          </p:cNvPr>
          <p:cNvSpPr/>
          <p:nvPr/>
        </p:nvSpPr>
        <p:spPr>
          <a:xfrm>
            <a:off x="685799" y="598713"/>
            <a:ext cx="3320144" cy="2427515"/>
          </a:xfrm>
          <a:prstGeom prst="wedgeEllipseCallout">
            <a:avLst>
              <a:gd name="adj1" fmla="val 49888"/>
              <a:gd name="adj2" fmla="val 91554"/>
            </a:avLst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600" dirty="0"/>
              <a:t>Teacher / Class Supports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8ADCD40-BE77-3737-0C93-7594C7E0FFC8}"/>
              </a:ext>
            </a:extLst>
          </p:cNvPr>
          <p:cNvSpPr/>
          <p:nvPr/>
        </p:nvSpPr>
        <p:spPr>
          <a:xfrm>
            <a:off x="5791202" y="1143000"/>
            <a:ext cx="3015342" cy="2286000"/>
          </a:xfrm>
          <a:prstGeom prst="wedgeEllipseCallout">
            <a:avLst>
              <a:gd name="adj1" fmla="val -52516"/>
              <a:gd name="adj2" fmla="val 92905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600" dirty="0"/>
              <a:t>In-class Activities</a:t>
            </a:r>
          </a:p>
        </p:txBody>
      </p:sp>
    </p:spTree>
    <p:extLst>
      <p:ext uri="{BB962C8B-B14F-4D97-AF65-F5344CB8AC3E}">
        <p14:creationId xmlns:p14="http://schemas.microsoft.com/office/powerpoint/2010/main" val="3877358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AAAABE-67A3-985B-4D82-90D84869E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362F-7917-83E4-2BDC-61CC6DF053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4337" y="1265314"/>
            <a:ext cx="4299666" cy="324913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b="1"/>
              <a:t>Thank You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pic>
        <p:nvPicPr>
          <p:cNvPr id="6" name="Graphic 5" descr="Smiling Face with No Fill">
            <a:extLst>
              <a:ext uri="{FF2B5EF4-FFF2-40B4-BE49-F238E27FC236}">
                <a16:creationId xmlns:a16="http://schemas.microsoft.com/office/drawing/2014/main" id="{34308DA7-2B44-3CAB-04F5-E08DFF40A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604" y="1550139"/>
            <a:ext cx="3765692" cy="37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1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5ED65-9A40-CC92-4AFD-105AEBFFD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145D4-A11D-42F9-DCC1-753E28571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6540" y="638593"/>
            <a:ext cx="9067801" cy="667692"/>
          </a:xfrm>
        </p:spPr>
        <p:txBody>
          <a:bodyPr>
            <a:normAutofit/>
          </a:bodyPr>
          <a:lstStyle/>
          <a:p>
            <a:pPr algn="l"/>
            <a:r>
              <a:rPr lang="en-IE" sz="3600" dirty="0"/>
              <a:t>What is covered in the 7-part programme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E459D22D-A87E-59A9-F392-59805AAFD03A}"/>
              </a:ext>
            </a:extLst>
          </p:cNvPr>
          <p:cNvSpPr/>
          <p:nvPr/>
        </p:nvSpPr>
        <p:spPr>
          <a:xfrm rot="5400000">
            <a:off x="5282080" y="5182464"/>
            <a:ext cx="238709" cy="174290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9C4851-0829-A570-8525-8509BF0954B3}"/>
              </a:ext>
            </a:extLst>
          </p:cNvPr>
          <p:cNvSpPr txBox="1"/>
          <p:nvPr/>
        </p:nvSpPr>
        <p:spPr>
          <a:xfrm>
            <a:off x="2854447" y="6296885"/>
            <a:ext cx="5372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rgbClr val="FF0000"/>
                </a:solidFill>
              </a:rPr>
              <a:t>Student &amp; Teacher Supports build into each lesson</a:t>
            </a:r>
          </a:p>
        </p:txBody>
      </p:sp>
      <p:pic>
        <p:nvPicPr>
          <p:cNvPr id="7" name="Picture 6" descr="A diagram of a financial education&#10;&#10;AI-generated content may be incorrect.">
            <a:extLst>
              <a:ext uri="{FF2B5EF4-FFF2-40B4-BE49-F238E27FC236}">
                <a16:creationId xmlns:a16="http://schemas.microsoft.com/office/drawing/2014/main" id="{012BC5D8-D028-6CD2-9B22-D19153DB1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41" y="1612009"/>
            <a:ext cx="7684538" cy="432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0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183FFBA-9A56-470B-FC86-6DE95C886444}"/>
              </a:ext>
            </a:extLst>
          </p:cNvPr>
          <p:cNvSpPr txBox="1"/>
          <p:nvPr/>
        </p:nvSpPr>
        <p:spPr>
          <a:xfrm>
            <a:off x="2419350" y="6199806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800" dirty="0">
                <a:hlinkClick r:id="rId4"/>
              </a:rPr>
              <a:t>What is covered in the 7-part programme</a:t>
            </a:r>
            <a:endParaRPr lang="en-IE" dirty="0"/>
          </a:p>
        </p:txBody>
      </p:sp>
      <p:pic>
        <p:nvPicPr>
          <p:cNvPr id="3" name="The Essential Pillars of Money">
            <a:hlinkClick r:id="" action="ppaction://media"/>
            <a:extLst>
              <a:ext uri="{FF2B5EF4-FFF2-40B4-BE49-F238E27FC236}">
                <a16:creationId xmlns:a16="http://schemas.microsoft.com/office/drawing/2014/main" id="{E44C6B1F-09F6-CB55-5905-35679A5F7B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6914" y="473528"/>
            <a:ext cx="9318171" cy="524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1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A05CC-5942-BD17-E107-A3D2F5230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8378A-22A2-4432-C14A-BC0BDBC8A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2800" b="1" dirty="0"/>
              <a:t>1. Money &amp; Me</a:t>
            </a:r>
            <a:br>
              <a:rPr lang="en-US" sz="2800" b="1" dirty="0"/>
            </a:br>
            <a:r>
              <a:rPr lang="en-US" sz="2000" dirty="0">
                <a:solidFill>
                  <a:srgbClr val="92D050"/>
                </a:solidFill>
              </a:rPr>
              <a:t>What is </a:t>
            </a:r>
            <a:r>
              <a:rPr lang="en-US" sz="2000" i="1" u="sng" dirty="0">
                <a:solidFill>
                  <a:srgbClr val="92D050"/>
                </a:solidFill>
              </a:rPr>
              <a:t>your</a:t>
            </a:r>
            <a:r>
              <a:rPr lang="en-US" sz="2000" dirty="0">
                <a:solidFill>
                  <a:srgbClr val="92D050"/>
                </a:solidFill>
              </a:rPr>
              <a:t> money personality?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Conducted in a GROUP setting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6FADCA-5CF9-33EF-F0B4-DB6895EF5953}"/>
              </a:ext>
            </a:extLst>
          </p:cNvPr>
          <p:cNvSpPr txBox="1"/>
          <p:nvPr/>
        </p:nvSpPr>
        <p:spPr>
          <a:xfrm>
            <a:off x="6336286" y="1567543"/>
            <a:ext cx="4032206" cy="44738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the scoring works: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Strategist = 1 point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Philanthropist = 2 points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Contemporary = 3 points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There are 9 questions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100% Strategist = 9 points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100% Philanthropist = 18 points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100% Contemporary = 27 points.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Personality types will be either absolute or ‘leaning towards’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Link to online test / scoring]</a:t>
            </a:r>
          </a:p>
        </p:txBody>
      </p:sp>
      <p:pic>
        <p:nvPicPr>
          <p:cNvPr id="4" name="Picture 3" descr="A pink rectangular object with white stripes&#10;&#10;AI-generated content may be incorrect.">
            <a:extLst>
              <a:ext uri="{FF2B5EF4-FFF2-40B4-BE49-F238E27FC236}">
                <a16:creationId xmlns:a16="http://schemas.microsoft.com/office/drawing/2014/main" id="{3E2AF9B5-0699-A037-61D6-185B3A6F05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7521"/>
          <a:stretch>
            <a:fillRect/>
          </a:stretch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B61F7F-3783-515A-3D89-910098C6B361}"/>
              </a:ext>
            </a:extLst>
          </p:cNvPr>
          <p:cNvSpPr txBox="1"/>
          <p:nvPr/>
        </p:nvSpPr>
        <p:spPr>
          <a:xfrm>
            <a:off x="1322238" y="6248400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 access the game HERE</a:t>
            </a:r>
            <a:endParaRPr lang="en-I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7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E2337-7230-9A23-D61B-B6102266D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F4660-6C99-EC79-8784-26F12CB954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660" y="511629"/>
            <a:ext cx="7460625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800" b="1" dirty="0"/>
              <a:t>2. Earning &amp; Income</a:t>
            </a:r>
            <a:br>
              <a:rPr lang="en-US" sz="3600" b="1" dirty="0"/>
            </a:br>
            <a:r>
              <a:rPr lang="en-US" sz="2000" dirty="0">
                <a:solidFill>
                  <a:srgbClr val="FF0000"/>
                </a:solidFill>
              </a:rPr>
              <a:t>Reading a payslip example, where taxes go…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373A56-E65D-BE8B-30E6-CEF177031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32" y="1643742"/>
            <a:ext cx="6970767" cy="487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5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70B5FD-2C23-08CD-EB3A-277F934A64D7}"/>
              </a:ext>
            </a:extLst>
          </p:cNvPr>
          <p:cNvSpPr txBox="1"/>
          <p:nvPr/>
        </p:nvSpPr>
        <p:spPr>
          <a:xfrm>
            <a:off x="601336" y="1150583"/>
            <a:ext cx="6341015" cy="1807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3. Saving &amp; Spending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 simple rule to allocating your money between needs, wants and savings.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C02FDB-B4FF-2C44-B11F-1EEBC8933CA4}"/>
              </a:ext>
            </a:extLst>
          </p:cNvPr>
          <p:cNvSpPr txBox="1"/>
          <p:nvPr/>
        </p:nvSpPr>
        <p:spPr>
          <a:xfrm>
            <a:off x="4978918" y="1109145"/>
            <a:ext cx="6341016" cy="460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fontAlgn="base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alt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B9F8977-CDD4-9169-F0F3-67F05F1642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8821955"/>
              </p:ext>
            </p:extLst>
          </p:nvPr>
        </p:nvGraphicFramePr>
        <p:xfrm>
          <a:off x="780741" y="3298581"/>
          <a:ext cx="5179893" cy="3216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5F7ACED-1187-6A9E-D90A-D0D06C351D39}"/>
              </a:ext>
            </a:extLst>
          </p:cNvPr>
          <p:cNvSpPr txBox="1"/>
          <p:nvPr/>
        </p:nvSpPr>
        <p:spPr>
          <a:xfrm>
            <a:off x="3789368" y="4423674"/>
            <a:ext cx="806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Needs</a:t>
            </a:r>
          </a:p>
          <a:p>
            <a:endParaRPr lang="en-I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E0F3BD-353D-B008-738E-8326B62AAD98}"/>
              </a:ext>
            </a:extLst>
          </p:cNvPr>
          <p:cNvSpPr txBox="1"/>
          <p:nvPr/>
        </p:nvSpPr>
        <p:spPr>
          <a:xfrm>
            <a:off x="2307116" y="4833258"/>
            <a:ext cx="801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Wants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60926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D6749-032B-27C1-C47F-3B56E8D85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91719-574A-CC0D-7D1B-C6B63F6FD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3" y="609600"/>
            <a:ext cx="803123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800" b="1" dirty="0"/>
              <a:t>4. Credit &amp; Debt</a:t>
            </a:r>
            <a:br>
              <a:rPr lang="en-US" sz="3600" b="1" dirty="0"/>
            </a:br>
            <a:r>
              <a:rPr lang="en-US" sz="2000" dirty="0">
                <a:solidFill>
                  <a:srgbClr val="FF0000"/>
                </a:solidFill>
              </a:rPr>
              <a:t>Is there ‘good’ debt and ‘bad’ debt?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EE78417-D258-DC71-4630-F0AAD88D592A}"/>
              </a:ext>
            </a:extLst>
          </p:cNvPr>
          <p:cNvGraphicFramePr>
            <a:graphicFrameLocks noGrp="1"/>
          </p:cNvGraphicFramePr>
          <p:nvPr/>
        </p:nvGraphicFramePr>
        <p:xfrm>
          <a:off x="787703" y="3159547"/>
          <a:ext cx="8807752" cy="272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6868">
                  <a:extLst>
                    <a:ext uri="{9D8B030D-6E8A-4147-A177-3AD203B41FA5}">
                      <a16:colId xmlns:a16="http://schemas.microsoft.com/office/drawing/2014/main" val="467085504"/>
                    </a:ext>
                  </a:extLst>
                </a:gridCol>
                <a:gridCol w="1817008">
                  <a:extLst>
                    <a:ext uri="{9D8B030D-6E8A-4147-A177-3AD203B41FA5}">
                      <a16:colId xmlns:a16="http://schemas.microsoft.com/office/drawing/2014/main" val="4130125862"/>
                    </a:ext>
                  </a:extLst>
                </a:gridCol>
                <a:gridCol w="2201938">
                  <a:extLst>
                    <a:ext uri="{9D8B030D-6E8A-4147-A177-3AD203B41FA5}">
                      <a16:colId xmlns:a16="http://schemas.microsoft.com/office/drawing/2014/main" val="644981921"/>
                    </a:ext>
                  </a:extLst>
                </a:gridCol>
                <a:gridCol w="2201938">
                  <a:extLst>
                    <a:ext uri="{9D8B030D-6E8A-4147-A177-3AD203B41FA5}">
                      <a16:colId xmlns:a16="http://schemas.microsoft.com/office/drawing/2014/main" val="31126625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E" dirty="0"/>
                        <a:t>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Good Debt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Bad Debt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Reason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849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sz="1600" dirty="0"/>
                        <a:t>Home Loan </a:t>
                      </a:r>
                      <a:r>
                        <a:rPr lang="en-IE" sz="1200" dirty="0"/>
                        <a:t>(Mortgage)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314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sz="1600" dirty="0"/>
                        <a:t>New Car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873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sz="1600" dirty="0"/>
                        <a:t>Credit 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755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sz="1600" dirty="0"/>
                        <a:t>Holiday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211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sz="1600" dirty="0"/>
                        <a:t>Buy-Now-Pay-Later </a:t>
                      </a:r>
                    </a:p>
                    <a:p>
                      <a:r>
                        <a:rPr lang="en-IE" sz="1100" dirty="0"/>
                        <a:t>(Online Shopping for Wants)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937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sz="1600" dirty="0"/>
                        <a:t>Education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34882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9BBFC96-C282-4239-371E-ECCEDC555E65}"/>
              </a:ext>
            </a:extLst>
          </p:cNvPr>
          <p:cNvSpPr txBox="1"/>
          <p:nvPr/>
        </p:nvSpPr>
        <p:spPr>
          <a:xfrm>
            <a:off x="764722" y="1930400"/>
            <a:ext cx="8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Place a tick mark where you agree</a:t>
            </a:r>
          </a:p>
        </p:txBody>
      </p:sp>
      <p:pic>
        <p:nvPicPr>
          <p:cNvPr id="9" name="Graphic 8" descr="Tick with solid fill">
            <a:extLst>
              <a:ext uri="{FF2B5EF4-FFF2-40B4-BE49-F238E27FC236}">
                <a16:creationId xmlns:a16="http://schemas.microsoft.com/office/drawing/2014/main" id="{FC45D7E5-DA0B-8AD8-DE1B-0886E39EC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4009" y="1828800"/>
            <a:ext cx="622514" cy="62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2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C1717-AE82-3CDB-C69C-2FF4C6071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0A3E7A7-5869-55AD-A699-1C88D5573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6649" y="819156"/>
            <a:ext cx="8725437" cy="625757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IE" sz="3100" b="1" dirty="0"/>
              <a:t>5. Investing</a:t>
            </a:r>
            <a:br>
              <a:rPr lang="en-IE" sz="3200" b="1" dirty="0"/>
            </a:br>
            <a:r>
              <a:rPr lang="en-IE" sz="2200" b="1" dirty="0">
                <a:solidFill>
                  <a:srgbClr val="FF0000"/>
                </a:solidFill>
              </a:rPr>
              <a:t>Introducing key concepts</a:t>
            </a:r>
          </a:p>
        </p:txBody>
      </p:sp>
      <p:pic>
        <p:nvPicPr>
          <p:cNvPr id="5" name="Picture 4" descr="A green and purple background with text&#10;&#10;AI-generated content may be incorrect.">
            <a:extLst>
              <a:ext uri="{FF2B5EF4-FFF2-40B4-BE49-F238E27FC236}">
                <a16:creationId xmlns:a16="http://schemas.microsoft.com/office/drawing/2014/main" id="{AC90A10B-9894-A819-36D8-C7ABE310F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1" y="2264069"/>
            <a:ext cx="5007429" cy="337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0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20256-1C13-F0C5-4165-8A2261E93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4C7F2-343D-225D-8C10-972A2EDC50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1562" y="304800"/>
            <a:ext cx="5087723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600" b="1" dirty="0"/>
              <a:t>6. Insurance </a:t>
            </a:r>
            <a:br>
              <a:rPr lang="en-US" sz="3600" b="1" dirty="0"/>
            </a:br>
            <a:r>
              <a:rPr lang="en-US" sz="2200" dirty="0">
                <a:solidFill>
                  <a:srgbClr val="FF0000"/>
                </a:solidFill>
              </a:rPr>
              <a:t>Types, claims and more!</a:t>
            </a:r>
          </a:p>
        </p:txBody>
      </p:sp>
      <p:pic>
        <p:nvPicPr>
          <p:cNvPr id="5" name="Picture 4" descr="A diagram of insurance and protection options&#10;&#10;AI-generated content may be incorrect.">
            <a:extLst>
              <a:ext uri="{FF2B5EF4-FFF2-40B4-BE49-F238E27FC236}">
                <a16:creationId xmlns:a16="http://schemas.microsoft.com/office/drawing/2014/main" id="{764641FF-1BA7-B11C-6EEF-2AE6386D9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235691"/>
            <a:ext cx="4953000" cy="383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4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780</TotalTime>
  <Words>339</Words>
  <Application>Microsoft Office PowerPoint</Application>
  <PresentationFormat>Widescreen</PresentationFormat>
  <Paragraphs>59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Arial</vt:lpstr>
      <vt:lpstr>Trebuchet MS</vt:lpstr>
      <vt:lpstr>Wingdings 3</vt:lpstr>
      <vt:lpstr>Facet</vt:lpstr>
      <vt:lpstr>PowerPoint Presentation</vt:lpstr>
      <vt:lpstr>What is covered in the 7-part programme</vt:lpstr>
      <vt:lpstr>PowerPoint Presentation</vt:lpstr>
      <vt:lpstr>1. Money &amp; Me What is your money personality?  Conducted in a GROUP setting</vt:lpstr>
      <vt:lpstr>2. Earning &amp; Income Reading a payslip example, where taxes go…</vt:lpstr>
      <vt:lpstr>PowerPoint Presentation</vt:lpstr>
      <vt:lpstr>4. Credit &amp; Debt Is there ‘good’ debt and ‘bad’ debt?</vt:lpstr>
      <vt:lpstr>5. Investing Introducing key concepts</vt:lpstr>
      <vt:lpstr>6. Insurance  Types, claims and more!</vt:lpstr>
      <vt:lpstr>7. Budgeting &amp; Money Management Putting realistic plans in place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Francis Conway</dc:creator>
  <cp:lastModifiedBy>Francis Conway</cp:lastModifiedBy>
  <cp:revision>52</cp:revision>
  <dcterms:created xsi:type="dcterms:W3CDTF">2025-09-29T10:34:06Z</dcterms:created>
  <dcterms:modified xsi:type="dcterms:W3CDTF">2026-02-13T14:23:02Z</dcterms:modified>
</cp:coreProperties>
</file>