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7" r:id="rId2"/>
    <p:sldId id="316" r:id="rId3"/>
    <p:sldId id="284" r:id="rId4"/>
    <p:sldId id="263" r:id="rId5"/>
    <p:sldId id="280" r:id="rId6"/>
    <p:sldId id="281" r:id="rId7"/>
    <p:sldId id="294" r:id="rId8"/>
    <p:sldId id="295" r:id="rId9"/>
    <p:sldId id="296" r:id="rId10"/>
    <p:sldId id="313" r:id="rId11"/>
    <p:sldId id="297" r:id="rId12"/>
    <p:sldId id="264" r:id="rId13"/>
    <p:sldId id="282" r:id="rId14"/>
    <p:sldId id="292" r:id="rId15"/>
    <p:sldId id="293" r:id="rId16"/>
    <p:sldId id="306" r:id="rId17"/>
    <p:sldId id="307" r:id="rId18"/>
    <p:sldId id="308" r:id="rId19"/>
    <p:sldId id="311" r:id="rId20"/>
    <p:sldId id="310" r:id="rId21"/>
    <p:sldId id="265" r:id="rId22"/>
    <p:sldId id="287" r:id="rId23"/>
    <p:sldId id="288" r:id="rId24"/>
    <p:sldId id="289" r:id="rId25"/>
    <p:sldId id="298" r:id="rId26"/>
    <p:sldId id="299" r:id="rId27"/>
    <p:sldId id="300" r:id="rId28"/>
    <p:sldId id="301" r:id="rId29"/>
    <p:sldId id="302" r:id="rId30"/>
    <p:sldId id="303" r:id="rId31"/>
    <p:sldId id="291" r:id="rId32"/>
    <p:sldId id="273" r:id="rId33"/>
    <p:sldId id="317" r:id="rId34"/>
    <p:sldId id="315" r:id="rId35"/>
    <p:sldId id="314" r:id="rId36"/>
    <p:sldId id="266" r:id="rId37"/>
    <p:sldId id="312" r:id="rId38"/>
    <p:sldId id="267" r:id="rId39"/>
    <p:sldId id="276" r:id="rId40"/>
    <p:sldId id="277" r:id="rId41"/>
    <p:sldId id="278" r:id="rId42"/>
    <p:sldId id="279" r:id="rId43"/>
    <p:sldId id="272" r:id="rId44"/>
    <p:sldId id="283" r:id="rId45"/>
    <p:sldId id="285" r:id="rId46"/>
    <p:sldId id="304" r:id="rId47"/>
    <p:sldId id="309" r:id="rId48"/>
    <p:sldId id="305" r:id="rId49"/>
    <p:sldId id="261"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92402-EF11-46A9-A68A-7F7F89317B4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E8C78E0-7DF1-45F5-AE76-865A30651DC7}">
      <dgm:prSet/>
      <dgm:spPr/>
      <dgm:t>
        <a:bodyPr/>
        <a:lstStyle/>
        <a:p>
          <a:r>
            <a:rPr lang="en-GB" dirty="0"/>
            <a:t>The objective of this exercise is to consider people and money. In particular, we have nine public figures that have, in their own way, differing relationships with money. Some want more, some want to share it and others have given their lives to helping others. </a:t>
          </a:r>
          <a:endParaRPr lang="en-US" dirty="0"/>
        </a:p>
      </dgm:t>
    </dgm:pt>
    <dgm:pt modelId="{7B36B589-D5C3-4876-8ECD-23C4CC5751D5}" type="parTrans" cxnId="{5FE02AB9-1D2E-4EEA-AB2B-F8AD5625237A}">
      <dgm:prSet/>
      <dgm:spPr/>
      <dgm:t>
        <a:bodyPr/>
        <a:lstStyle/>
        <a:p>
          <a:endParaRPr lang="en-US"/>
        </a:p>
      </dgm:t>
    </dgm:pt>
    <dgm:pt modelId="{3803312A-5B5F-4EE2-B044-BD46C5321190}" type="sibTrans" cxnId="{5FE02AB9-1D2E-4EEA-AB2B-F8AD5625237A}">
      <dgm:prSet/>
      <dgm:spPr/>
      <dgm:t>
        <a:bodyPr/>
        <a:lstStyle/>
        <a:p>
          <a:endParaRPr lang="en-US"/>
        </a:p>
      </dgm:t>
    </dgm:pt>
    <dgm:pt modelId="{03F75551-F8AA-4DD3-8539-283DE82A22E8}">
      <dgm:prSet/>
      <dgm:spPr/>
      <dgm:t>
        <a:bodyPr/>
        <a:lstStyle/>
        <a:p>
          <a:r>
            <a:rPr lang="en-GB"/>
            <a:t>The exercise should be conducted to examine which, if any of the people listed would have more, or less impact on your own attitude to money. </a:t>
          </a:r>
          <a:endParaRPr lang="en-US"/>
        </a:p>
      </dgm:t>
    </dgm:pt>
    <dgm:pt modelId="{473815E3-01CE-47C3-B5FC-6F8CBD28B0E6}" type="parTrans" cxnId="{97238DF9-D1F9-4C52-A1AD-53A3EC4A3596}">
      <dgm:prSet/>
      <dgm:spPr/>
      <dgm:t>
        <a:bodyPr/>
        <a:lstStyle/>
        <a:p>
          <a:endParaRPr lang="en-US"/>
        </a:p>
      </dgm:t>
    </dgm:pt>
    <dgm:pt modelId="{2EA1FA45-0F15-4B60-85DD-F42B8754335C}" type="sibTrans" cxnId="{97238DF9-D1F9-4C52-A1AD-53A3EC4A3596}">
      <dgm:prSet/>
      <dgm:spPr/>
      <dgm:t>
        <a:bodyPr/>
        <a:lstStyle/>
        <a:p>
          <a:endParaRPr lang="en-US"/>
        </a:p>
      </dgm:t>
    </dgm:pt>
    <dgm:pt modelId="{9BC8E061-3670-448B-9C84-B3809E35FB1E}" type="pres">
      <dgm:prSet presAssocID="{7DA92402-EF11-46A9-A68A-7F7F89317B48}" presName="root" presStyleCnt="0">
        <dgm:presLayoutVars>
          <dgm:dir/>
          <dgm:resizeHandles val="exact"/>
        </dgm:presLayoutVars>
      </dgm:prSet>
      <dgm:spPr/>
    </dgm:pt>
    <dgm:pt modelId="{29687A99-F5A4-465E-BD62-87B8A4416DB8}" type="pres">
      <dgm:prSet presAssocID="{EE8C78E0-7DF1-45F5-AE76-865A30651DC7}" presName="compNode" presStyleCnt="0"/>
      <dgm:spPr/>
    </dgm:pt>
    <dgm:pt modelId="{A0B3C11F-E823-4995-9078-4739047C2F2E}" type="pres">
      <dgm:prSet presAssocID="{EE8C78E0-7DF1-45F5-AE76-865A30651DC7}" presName="bgRect" presStyleLbl="bgShp" presStyleIdx="0" presStyleCnt="2"/>
      <dgm:spPr/>
    </dgm:pt>
    <dgm:pt modelId="{1A227FB9-1325-4F4A-8CD6-9722141248D0}" type="pres">
      <dgm:prSet presAssocID="{EE8C78E0-7DF1-45F5-AE76-865A30651DC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237FF200-4A15-4F72-AD97-EF1D98A44F30}" type="pres">
      <dgm:prSet presAssocID="{EE8C78E0-7DF1-45F5-AE76-865A30651DC7}" presName="spaceRect" presStyleCnt="0"/>
      <dgm:spPr/>
    </dgm:pt>
    <dgm:pt modelId="{97C278C0-506C-407D-A885-C2263E67A86C}" type="pres">
      <dgm:prSet presAssocID="{EE8C78E0-7DF1-45F5-AE76-865A30651DC7}" presName="parTx" presStyleLbl="revTx" presStyleIdx="0" presStyleCnt="2">
        <dgm:presLayoutVars>
          <dgm:chMax val="0"/>
          <dgm:chPref val="0"/>
        </dgm:presLayoutVars>
      </dgm:prSet>
      <dgm:spPr/>
    </dgm:pt>
    <dgm:pt modelId="{9B41264B-3245-407B-9EC1-D7CBC6E969D7}" type="pres">
      <dgm:prSet presAssocID="{3803312A-5B5F-4EE2-B044-BD46C5321190}" presName="sibTrans" presStyleCnt="0"/>
      <dgm:spPr/>
    </dgm:pt>
    <dgm:pt modelId="{AD2E068E-C70A-4699-8765-BCE9364E1AFC}" type="pres">
      <dgm:prSet presAssocID="{03F75551-F8AA-4DD3-8539-283DE82A22E8}" presName="compNode" presStyleCnt="0"/>
      <dgm:spPr/>
    </dgm:pt>
    <dgm:pt modelId="{76ABF602-057B-4CB0-8A32-6BF692F5BA6C}" type="pres">
      <dgm:prSet presAssocID="{03F75551-F8AA-4DD3-8539-283DE82A22E8}" presName="bgRect" presStyleLbl="bgShp" presStyleIdx="1" presStyleCnt="2"/>
      <dgm:spPr/>
    </dgm:pt>
    <dgm:pt modelId="{A4499E67-48E7-4C04-B563-FA9DE69ED97C}" type="pres">
      <dgm:prSet presAssocID="{03F75551-F8AA-4DD3-8539-283DE82A22E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C407C4C9-7969-4101-87F1-02B6C20B4D2E}" type="pres">
      <dgm:prSet presAssocID="{03F75551-F8AA-4DD3-8539-283DE82A22E8}" presName="spaceRect" presStyleCnt="0"/>
      <dgm:spPr/>
    </dgm:pt>
    <dgm:pt modelId="{B455EC09-7915-4003-9587-DC29B40F08E9}" type="pres">
      <dgm:prSet presAssocID="{03F75551-F8AA-4DD3-8539-283DE82A22E8}" presName="parTx" presStyleLbl="revTx" presStyleIdx="1" presStyleCnt="2">
        <dgm:presLayoutVars>
          <dgm:chMax val="0"/>
          <dgm:chPref val="0"/>
        </dgm:presLayoutVars>
      </dgm:prSet>
      <dgm:spPr/>
    </dgm:pt>
  </dgm:ptLst>
  <dgm:cxnLst>
    <dgm:cxn modelId="{D6A47F28-1C0D-4D79-8292-D178A859AAF6}" type="presOf" srcId="{EE8C78E0-7DF1-45F5-AE76-865A30651DC7}" destId="{97C278C0-506C-407D-A885-C2263E67A86C}" srcOrd="0" destOrd="0" presId="urn:microsoft.com/office/officeart/2018/2/layout/IconVerticalSolidList"/>
    <dgm:cxn modelId="{F2475457-8407-4E7F-924D-5F1067296139}" type="presOf" srcId="{03F75551-F8AA-4DD3-8539-283DE82A22E8}" destId="{B455EC09-7915-4003-9587-DC29B40F08E9}" srcOrd="0" destOrd="0" presId="urn:microsoft.com/office/officeart/2018/2/layout/IconVerticalSolidList"/>
    <dgm:cxn modelId="{6284C286-9D7B-44CF-B82A-3A5A11308286}" type="presOf" srcId="{7DA92402-EF11-46A9-A68A-7F7F89317B48}" destId="{9BC8E061-3670-448B-9C84-B3809E35FB1E}" srcOrd="0" destOrd="0" presId="urn:microsoft.com/office/officeart/2018/2/layout/IconVerticalSolidList"/>
    <dgm:cxn modelId="{5FE02AB9-1D2E-4EEA-AB2B-F8AD5625237A}" srcId="{7DA92402-EF11-46A9-A68A-7F7F89317B48}" destId="{EE8C78E0-7DF1-45F5-AE76-865A30651DC7}" srcOrd="0" destOrd="0" parTransId="{7B36B589-D5C3-4876-8ECD-23C4CC5751D5}" sibTransId="{3803312A-5B5F-4EE2-B044-BD46C5321190}"/>
    <dgm:cxn modelId="{97238DF9-D1F9-4C52-A1AD-53A3EC4A3596}" srcId="{7DA92402-EF11-46A9-A68A-7F7F89317B48}" destId="{03F75551-F8AA-4DD3-8539-283DE82A22E8}" srcOrd="1" destOrd="0" parTransId="{473815E3-01CE-47C3-B5FC-6F8CBD28B0E6}" sibTransId="{2EA1FA45-0F15-4B60-85DD-F42B8754335C}"/>
    <dgm:cxn modelId="{4C152C31-B67C-4968-9DEB-884585AA0652}" type="presParOf" srcId="{9BC8E061-3670-448B-9C84-B3809E35FB1E}" destId="{29687A99-F5A4-465E-BD62-87B8A4416DB8}" srcOrd="0" destOrd="0" presId="urn:microsoft.com/office/officeart/2018/2/layout/IconVerticalSolidList"/>
    <dgm:cxn modelId="{9263B16B-8F44-4303-9FA1-E8C9F0D7AE99}" type="presParOf" srcId="{29687A99-F5A4-465E-BD62-87B8A4416DB8}" destId="{A0B3C11F-E823-4995-9078-4739047C2F2E}" srcOrd="0" destOrd="0" presId="urn:microsoft.com/office/officeart/2018/2/layout/IconVerticalSolidList"/>
    <dgm:cxn modelId="{CE8390F3-3323-43AE-8880-09B927CB5C8E}" type="presParOf" srcId="{29687A99-F5A4-465E-BD62-87B8A4416DB8}" destId="{1A227FB9-1325-4F4A-8CD6-9722141248D0}" srcOrd="1" destOrd="0" presId="urn:microsoft.com/office/officeart/2018/2/layout/IconVerticalSolidList"/>
    <dgm:cxn modelId="{7884B425-BD7D-483C-865F-06EC4B7BAEEA}" type="presParOf" srcId="{29687A99-F5A4-465E-BD62-87B8A4416DB8}" destId="{237FF200-4A15-4F72-AD97-EF1D98A44F30}" srcOrd="2" destOrd="0" presId="urn:microsoft.com/office/officeart/2018/2/layout/IconVerticalSolidList"/>
    <dgm:cxn modelId="{B76E11D0-A2F2-4E19-AAB3-1A958F172A61}" type="presParOf" srcId="{29687A99-F5A4-465E-BD62-87B8A4416DB8}" destId="{97C278C0-506C-407D-A885-C2263E67A86C}" srcOrd="3" destOrd="0" presId="urn:microsoft.com/office/officeart/2018/2/layout/IconVerticalSolidList"/>
    <dgm:cxn modelId="{17CAA6CE-A63B-4487-B96B-3CA9EF702EEF}" type="presParOf" srcId="{9BC8E061-3670-448B-9C84-B3809E35FB1E}" destId="{9B41264B-3245-407B-9EC1-D7CBC6E969D7}" srcOrd="1" destOrd="0" presId="urn:microsoft.com/office/officeart/2018/2/layout/IconVerticalSolidList"/>
    <dgm:cxn modelId="{D1665F32-6050-4B74-AAEF-EB092E0A13B2}" type="presParOf" srcId="{9BC8E061-3670-448B-9C84-B3809E35FB1E}" destId="{AD2E068E-C70A-4699-8765-BCE9364E1AFC}" srcOrd="2" destOrd="0" presId="urn:microsoft.com/office/officeart/2018/2/layout/IconVerticalSolidList"/>
    <dgm:cxn modelId="{9BC32616-C342-4BC1-B088-935CA229D13C}" type="presParOf" srcId="{AD2E068E-C70A-4699-8765-BCE9364E1AFC}" destId="{76ABF602-057B-4CB0-8A32-6BF692F5BA6C}" srcOrd="0" destOrd="0" presId="urn:microsoft.com/office/officeart/2018/2/layout/IconVerticalSolidList"/>
    <dgm:cxn modelId="{75E36839-9AD8-44C2-858D-780F43CA7DA8}" type="presParOf" srcId="{AD2E068E-C70A-4699-8765-BCE9364E1AFC}" destId="{A4499E67-48E7-4C04-B563-FA9DE69ED97C}" srcOrd="1" destOrd="0" presId="urn:microsoft.com/office/officeart/2018/2/layout/IconVerticalSolidList"/>
    <dgm:cxn modelId="{C7F5707A-2B04-46AF-A101-675775F59C27}" type="presParOf" srcId="{AD2E068E-C70A-4699-8765-BCE9364E1AFC}" destId="{C407C4C9-7969-4101-87F1-02B6C20B4D2E}" srcOrd="2" destOrd="0" presId="urn:microsoft.com/office/officeart/2018/2/layout/IconVerticalSolidList"/>
    <dgm:cxn modelId="{F9527D16-7D45-4BE1-B4CD-74BA5D8BCC0C}" type="presParOf" srcId="{AD2E068E-C70A-4699-8765-BCE9364E1AFC}" destId="{B455EC09-7915-4003-9587-DC29B40F08E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9BB6C1-AF07-4738-8395-19D14BA78AE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C99A43B-F5C1-4F95-BD72-6767C1756B80}">
      <dgm:prSet/>
      <dgm:spPr/>
      <dgm:t>
        <a:bodyPr/>
        <a:lstStyle/>
        <a:p>
          <a:r>
            <a:rPr lang="en-GB"/>
            <a:t>Wealth consists not in having great possessions, but in having few wants. --Epictetus</a:t>
          </a:r>
          <a:endParaRPr lang="en-US"/>
        </a:p>
      </dgm:t>
    </dgm:pt>
    <dgm:pt modelId="{6A9387F0-A24B-478F-88F6-EAC25E159A1B}" type="parTrans" cxnId="{FDC0F3BF-9490-48D0-9BCE-34B8598AD26D}">
      <dgm:prSet/>
      <dgm:spPr/>
      <dgm:t>
        <a:bodyPr/>
        <a:lstStyle/>
        <a:p>
          <a:endParaRPr lang="en-US"/>
        </a:p>
      </dgm:t>
    </dgm:pt>
    <dgm:pt modelId="{AC5AFC5C-2233-4CFF-AFB0-E5436FF3A82F}" type="sibTrans" cxnId="{FDC0F3BF-9490-48D0-9BCE-34B8598AD26D}">
      <dgm:prSet/>
      <dgm:spPr/>
      <dgm:t>
        <a:bodyPr/>
        <a:lstStyle/>
        <a:p>
          <a:endParaRPr lang="en-US"/>
        </a:p>
      </dgm:t>
    </dgm:pt>
    <dgm:pt modelId="{C7E27F70-9217-4ADA-BC5D-A353D59F6431}">
      <dgm:prSet/>
      <dgm:spPr/>
      <dgm:t>
        <a:bodyPr/>
        <a:lstStyle/>
        <a:p>
          <a:r>
            <a:rPr lang="en-GB" i="1"/>
            <a:t>I love money. I love everything about it. I bought some pretty good stuff. Got me a $300 pair of socks. Got a fur sink. An electric dog polisher. A gasoline powered turtleneck sweater. And, of course, I bought some dumb stuff, too.</a:t>
          </a:r>
          <a:r>
            <a:rPr lang="en-GB"/>
            <a:t> --Steve Martin</a:t>
          </a:r>
          <a:endParaRPr lang="en-US"/>
        </a:p>
      </dgm:t>
    </dgm:pt>
    <dgm:pt modelId="{5DA90CCD-E312-41BF-9CEC-F734FFD59A37}" type="parTrans" cxnId="{8869C779-5E89-4D31-BB3E-C0A2805449C2}">
      <dgm:prSet/>
      <dgm:spPr/>
      <dgm:t>
        <a:bodyPr/>
        <a:lstStyle/>
        <a:p>
          <a:endParaRPr lang="en-US"/>
        </a:p>
      </dgm:t>
    </dgm:pt>
    <dgm:pt modelId="{F51859C6-1E83-4FEE-A01E-55052F080CC6}" type="sibTrans" cxnId="{8869C779-5E89-4D31-BB3E-C0A2805449C2}">
      <dgm:prSet/>
      <dgm:spPr/>
      <dgm:t>
        <a:bodyPr/>
        <a:lstStyle/>
        <a:p>
          <a:endParaRPr lang="en-US"/>
        </a:p>
      </dgm:t>
    </dgm:pt>
    <dgm:pt modelId="{947E8775-8D2F-4E29-A3FC-588EE1950E4C}">
      <dgm:prSet/>
      <dgm:spPr/>
      <dgm:t>
        <a:bodyPr/>
        <a:lstStyle/>
        <a:p>
          <a:r>
            <a:rPr lang="en-GB" i="1"/>
            <a:t>An investment in knowledge pays the best interest</a:t>
          </a:r>
          <a:r>
            <a:rPr lang="en-GB"/>
            <a:t>. --Benjamin Franklin</a:t>
          </a:r>
          <a:endParaRPr lang="en-US"/>
        </a:p>
      </dgm:t>
    </dgm:pt>
    <dgm:pt modelId="{07D52FDE-AAD3-40B2-BCA0-BCB5F560EF65}" type="parTrans" cxnId="{902CB6AD-1C47-420C-A447-B15694003F46}">
      <dgm:prSet/>
      <dgm:spPr/>
      <dgm:t>
        <a:bodyPr/>
        <a:lstStyle/>
        <a:p>
          <a:endParaRPr lang="en-US"/>
        </a:p>
      </dgm:t>
    </dgm:pt>
    <dgm:pt modelId="{2BFD0C65-4980-4DEB-A8C2-8EBB6A6C24A5}" type="sibTrans" cxnId="{902CB6AD-1C47-420C-A447-B15694003F46}">
      <dgm:prSet/>
      <dgm:spPr/>
      <dgm:t>
        <a:bodyPr/>
        <a:lstStyle/>
        <a:p>
          <a:endParaRPr lang="en-US"/>
        </a:p>
      </dgm:t>
    </dgm:pt>
    <dgm:pt modelId="{120054A6-18C7-4128-AB1B-6B9EC1897FAF}">
      <dgm:prSet/>
      <dgm:spPr/>
      <dgm:t>
        <a:bodyPr/>
        <a:lstStyle/>
        <a:p>
          <a:r>
            <a:rPr lang="en-GB" i="1"/>
            <a:t>Annual income twenty pounds, annual expenditure nineteen six, result happiness. Annual income twenty pounds, annual expenditure twenty pound ought and six, result misery.</a:t>
          </a:r>
          <a:r>
            <a:rPr lang="en-GB"/>
            <a:t> --Charles Dickens</a:t>
          </a:r>
          <a:endParaRPr lang="en-US"/>
        </a:p>
      </dgm:t>
    </dgm:pt>
    <dgm:pt modelId="{E600B467-9369-4A28-A8CA-0CC1DD584C9B}" type="parTrans" cxnId="{BEAC57F2-8603-42F4-87F6-09B3B85CF8EA}">
      <dgm:prSet/>
      <dgm:spPr/>
      <dgm:t>
        <a:bodyPr/>
        <a:lstStyle/>
        <a:p>
          <a:endParaRPr lang="en-US"/>
        </a:p>
      </dgm:t>
    </dgm:pt>
    <dgm:pt modelId="{8A437CCC-AE5E-4164-955B-E10140323D9D}" type="sibTrans" cxnId="{BEAC57F2-8603-42F4-87F6-09B3B85CF8EA}">
      <dgm:prSet/>
      <dgm:spPr/>
      <dgm:t>
        <a:bodyPr/>
        <a:lstStyle/>
        <a:p>
          <a:endParaRPr lang="en-US"/>
        </a:p>
      </dgm:t>
    </dgm:pt>
    <dgm:pt modelId="{D848CBDA-A121-4749-A875-D1329F45E74D}">
      <dgm:prSet/>
      <dgm:spPr/>
      <dgm:t>
        <a:bodyPr/>
        <a:lstStyle/>
        <a:p>
          <a:r>
            <a:rPr lang="en-GB" i="1"/>
            <a:t>Money never made a man happy yet, nor will it. The more a man has, the more he wants. Instead of filling a vacuum, it makes one</a:t>
          </a:r>
          <a:r>
            <a:rPr lang="en-GB"/>
            <a:t>. --Benjamin Franklin</a:t>
          </a:r>
          <a:endParaRPr lang="en-US"/>
        </a:p>
      </dgm:t>
    </dgm:pt>
    <dgm:pt modelId="{C4B559AC-05BD-44B2-8D9D-DCAC58ADE579}" type="parTrans" cxnId="{6478E9D2-2C22-4105-A9F0-1447DE35BD76}">
      <dgm:prSet/>
      <dgm:spPr/>
      <dgm:t>
        <a:bodyPr/>
        <a:lstStyle/>
        <a:p>
          <a:endParaRPr lang="en-US"/>
        </a:p>
      </dgm:t>
    </dgm:pt>
    <dgm:pt modelId="{7EF8FFC0-6654-416A-A36E-E8A7E37F20D7}" type="sibTrans" cxnId="{6478E9D2-2C22-4105-A9F0-1447DE35BD76}">
      <dgm:prSet/>
      <dgm:spPr/>
      <dgm:t>
        <a:bodyPr/>
        <a:lstStyle/>
        <a:p>
          <a:endParaRPr lang="en-US"/>
        </a:p>
      </dgm:t>
    </dgm:pt>
    <dgm:pt modelId="{DB436A20-FC5B-4516-9F99-AEEB368BE92E}">
      <dgm:prSet/>
      <dgm:spPr/>
      <dgm:t>
        <a:bodyPr/>
        <a:lstStyle/>
        <a:p>
          <a:r>
            <a:rPr lang="en-GB" i="1"/>
            <a:t>Empty pockets never held anyone back. Only empty heads and empty hearts can do that.</a:t>
          </a:r>
          <a:r>
            <a:rPr lang="en-GB"/>
            <a:t> --Norman Vincent Peale</a:t>
          </a:r>
          <a:endParaRPr lang="en-US"/>
        </a:p>
      </dgm:t>
    </dgm:pt>
    <dgm:pt modelId="{5640E04A-10EA-4CD1-9861-2F51097261C2}" type="parTrans" cxnId="{C689B9AB-4744-4964-B189-6D7613B4AD1F}">
      <dgm:prSet/>
      <dgm:spPr/>
      <dgm:t>
        <a:bodyPr/>
        <a:lstStyle/>
        <a:p>
          <a:endParaRPr lang="en-US"/>
        </a:p>
      </dgm:t>
    </dgm:pt>
    <dgm:pt modelId="{70FE07FB-8045-438D-8C69-19DB20216076}" type="sibTrans" cxnId="{C689B9AB-4744-4964-B189-6D7613B4AD1F}">
      <dgm:prSet/>
      <dgm:spPr/>
      <dgm:t>
        <a:bodyPr/>
        <a:lstStyle/>
        <a:p>
          <a:endParaRPr lang="en-US"/>
        </a:p>
      </dgm:t>
    </dgm:pt>
    <dgm:pt modelId="{83959CA2-E89F-433C-9B2D-55F03CDC3D9A}">
      <dgm:prSet custT="1"/>
      <dgm:spPr/>
      <dgm:t>
        <a:bodyPr/>
        <a:lstStyle/>
        <a:p>
          <a:r>
            <a:rPr lang="en-GB" sz="1100" i="1" dirty="0">
              <a:solidFill>
                <a:schemeClr val="tx1"/>
              </a:solidFill>
            </a:rPr>
            <a:t>If money is your hope for independence you will never have it. The only real security that a man will have in this world is a reserve of knowledge, experience, and ability</a:t>
          </a:r>
          <a:r>
            <a:rPr lang="en-GB" sz="1100" dirty="0">
              <a:solidFill>
                <a:schemeClr val="tx1"/>
              </a:solidFill>
            </a:rPr>
            <a:t>. --Henry Ford</a:t>
          </a:r>
          <a:endParaRPr lang="en-US" sz="1100" dirty="0">
            <a:solidFill>
              <a:schemeClr val="tx1"/>
            </a:solidFill>
          </a:endParaRPr>
        </a:p>
      </dgm:t>
    </dgm:pt>
    <dgm:pt modelId="{CD233356-C6CE-4462-86A1-552D620ED086}" type="parTrans" cxnId="{5353CF2D-3C7A-4871-83F8-69FB6B4229D8}">
      <dgm:prSet/>
      <dgm:spPr/>
      <dgm:t>
        <a:bodyPr/>
        <a:lstStyle/>
        <a:p>
          <a:endParaRPr lang="en-US"/>
        </a:p>
      </dgm:t>
    </dgm:pt>
    <dgm:pt modelId="{08E7A55B-3DB2-470F-BFCB-7A8A35240690}" type="sibTrans" cxnId="{5353CF2D-3C7A-4871-83F8-69FB6B4229D8}">
      <dgm:prSet/>
      <dgm:spPr/>
      <dgm:t>
        <a:bodyPr/>
        <a:lstStyle/>
        <a:p>
          <a:endParaRPr lang="en-US"/>
        </a:p>
      </dgm:t>
    </dgm:pt>
    <dgm:pt modelId="{F363790F-8BB3-4438-99A6-28C203171CDF}">
      <dgm:prSet custT="1"/>
      <dgm:spPr/>
      <dgm:t>
        <a:bodyPr/>
        <a:lstStyle/>
        <a:p>
          <a:r>
            <a:rPr lang="en-GB" sz="1200" i="1" dirty="0"/>
            <a:t>Compound interest is the eighth wonder of the world. He who understands it, earns it... he who doesn't... pays it – </a:t>
          </a:r>
          <a:r>
            <a:rPr lang="en-GB" sz="1200" dirty="0"/>
            <a:t>Albert Einstein</a:t>
          </a:r>
          <a:endParaRPr lang="en-US" sz="1200" dirty="0"/>
        </a:p>
      </dgm:t>
    </dgm:pt>
    <dgm:pt modelId="{A82A4B32-E6D8-4D97-9AC2-FEE09A93B1BC}" type="parTrans" cxnId="{CCAA7CF0-E3F9-43BD-B2C6-7E5BD98D15F0}">
      <dgm:prSet/>
      <dgm:spPr/>
      <dgm:t>
        <a:bodyPr/>
        <a:lstStyle/>
        <a:p>
          <a:endParaRPr lang="en-US"/>
        </a:p>
      </dgm:t>
    </dgm:pt>
    <dgm:pt modelId="{EE842701-23AE-418A-92F1-59C2D6A3CE28}" type="sibTrans" cxnId="{CCAA7CF0-E3F9-43BD-B2C6-7E5BD98D15F0}">
      <dgm:prSet/>
      <dgm:spPr/>
      <dgm:t>
        <a:bodyPr/>
        <a:lstStyle/>
        <a:p>
          <a:endParaRPr lang="en-US"/>
        </a:p>
      </dgm:t>
    </dgm:pt>
    <dgm:pt modelId="{A803F843-1B0F-4DF4-A311-357E8AE2E0E0}">
      <dgm:prSet/>
      <dgm:spPr/>
      <dgm:t>
        <a:bodyPr/>
        <a:lstStyle/>
        <a:p>
          <a:r>
            <a:rPr lang="en-US" dirty="0"/>
            <a:t>Class Discussion – what do those quotes mean to you and do you agree with them? </a:t>
          </a:r>
        </a:p>
      </dgm:t>
    </dgm:pt>
    <dgm:pt modelId="{C8A92EF2-4A78-41BA-A187-3DBF159A4129}" type="parTrans" cxnId="{5AD22048-D96A-4DB6-A23A-CF8E1057F523}">
      <dgm:prSet/>
      <dgm:spPr/>
      <dgm:t>
        <a:bodyPr/>
        <a:lstStyle/>
        <a:p>
          <a:endParaRPr lang="en-US"/>
        </a:p>
      </dgm:t>
    </dgm:pt>
    <dgm:pt modelId="{3E23BC09-8CD1-4509-A1FD-B9346C56B777}" type="sibTrans" cxnId="{5AD22048-D96A-4DB6-A23A-CF8E1057F523}">
      <dgm:prSet/>
      <dgm:spPr/>
      <dgm:t>
        <a:bodyPr/>
        <a:lstStyle/>
        <a:p>
          <a:endParaRPr lang="en-US"/>
        </a:p>
      </dgm:t>
    </dgm:pt>
    <dgm:pt modelId="{8A5D69D3-C08B-4658-8679-6E8C79EBB848}" type="pres">
      <dgm:prSet presAssocID="{FD9BB6C1-AF07-4738-8395-19D14BA78AE2}" presName="diagram" presStyleCnt="0">
        <dgm:presLayoutVars>
          <dgm:dir/>
          <dgm:resizeHandles val="exact"/>
        </dgm:presLayoutVars>
      </dgm:prSet>
      <dgm:spPr/>
    </dgm:pt>
    <dgm:pt modelId="{C97C6F49-467A-4101-B6CE-F5208E9C09B4}" type="pres">
      <dgm:prSet presAssocID="{CC99A43B-F5C1-4F95-BD72-6767C1756B80}" presName="node" presStyleLbl="node1" presStyleIdx="0" presStyleCnt="9">
        <dgm:presLayoutVars>
          <dgm:bulletEnabled val="1"/>
        </dgm:presLayoutVars>
      </dgm:prSet>
      <dgm:spPr/>
    </dgm:pt>
    <dgm:pt modelId="{EE8E11AC-5ADE-4F8E-BACC-014EFE4AF493}" type="pres">
      <dgm:prSet presAssocID="{AC5AFC5C-2233-4CFF-AFB0-E5436FF3A82F}" presName="sibTrans" presStyleCnt="0"/>
      <dgm:spPr/>
    </dgm:pt>
    <dgm:pt modelId="{2EC4CE34-9F2B-4F2A-8257-12945C7765E5}" type="pres">
      <dgm:prSet presAssocID="{C7E27F70-9217-4ADA-BC5D-A353D59F6431}" presName="node" presStyleLbl="node1" presStyleIdx="1" presStyleCnt="9">
        <dgm:presLayoutVars>
          <dgm:bulletEnabled val="1"/>
        </dgm:presLayoutVars>
      </dgm:prSet>
      <dgm:spPr/>
    </dgm:pt>
    <dgm:pt modelId="{A05CD044-C639-48A8-8BF3-2E42983A54B6}" type="pres">
      <dgm:prSet presAssocID="{F51859C6-1E83-4FEE-A01E-55052F080CC6}" presName="sibTrans" presStyleCnt="0"/>
      <dgm:spPr/>
    </dgm:pt>
    <dgm:pt modelId="{F289C2BE-D374-429C-8D06-D3B9A1E87559}" type="pres">
      <dgm:prSet presAssocID="{947E8775-8D2F-4E29-A3FC-588EE1950E4C}" presName="node" presStyleLbl="node1" presStyleIdx="2" presStyleCnt="9">
        <dgm:presLayoutVars>
          <dgm:bulletEnabled val="1"/>
        </dgm:presLayoutVars>
      </dgm:prSet>
      <dgm:spPr/>
    </dgm:pt>
    <dgm:pt modelId="{1965C278-4CF2-4BDF-89AF-3DDC7DAD278A}" type="pres">
      <dgm:prSet presAssocID="{2BFD0C65-4980-4DEB-A8C2-8EBB6A6C24A5}" presName="sibTrans" presStyleCnt="0"/>
      <dgm:spPr/>
    </dgm:pt>
    <dgm:pt modelId="{25F1F0D9-C763-4223-A259-94ABEF5143AC}" type="pres">
      <dgm:prSet presAssocID="{120054A6-18C7-4128-AB1B-6B9EC1897FAF}" presName="node" presStyleLbl="node1" presStyleIdx="3" presStyleCnt="9">
        <dgm:presLayoutVars>
          <dgm:bulletEnabled val="1"/>
        </dgm:presLayoutVars>
      </dgm:prSet>
      <dgm:spPr/>
    </dgm:pt>
    <dgm:pt modelId="{48C1E601-A2E8-4A58-98B4-0B73CA842401}" type="pres">
      <dgm:prSet presAssocID="{8A437CCC-AE5E-4164-955B-E10140323D9D}" presName="sibTrans" presStyleCnt="0"/>
      <dgm:spPr/>
    </dgm:pt>
    <dgm:pt modelId="{0DA95130-E135-4DDF-AB03-F74CD58DB712}" type="pres">
      <dgm:prSet presAssocID="{D848CBDA-A121-4749-A875-D1329F45E74D}" presName="node" presStyleLbl="node1" presStyleIdx="4" presStyleCnt="9">
        <dgm:presLayoutVars>
          <dgm:bulletEnabled val="1"/>
        </dgm:presLayoutVars>
      </dgm:prSet>
      <dgm:spPr/>
    </dgm:pt>
    <dgm:pt modelId="{66FC8416-B492-402E-B101-A003ED41585F}" type="pres">
      <dgm:prSet presAssocID="{7EF8FFC0-6654-416A-A36E-E8A7E37F20D7}" presName="sibTrans" presStyleCnt="0"/>
      <dgm:spPr/>
    </dgm:pt>
    <dgm:pt modelId="{98D38F3C-0D53-4FB2-89D8-C8D29E9BAEFC}" type="pres">
      <dgm:prSet presAssocID="{DB436A20-FC5B-4516-9F99-AEEB368BE92E}" presName="node" presStyleLbl="node1" presStyleIdx="5" presStyleCnt="9">
        <dgm:presLayoutVars>
          <dgm:bulletEnabled val="1"/>
        </dgm:presLayoutVars>
      </dgm:prSet>
      <dgm:spPr/>
    </dgm:pt>
    <dgm:pt modelId="{24D0E9AF-9C7C-480F-BA78-8BE2D4A52DDF}" type="pres">
      <dgm:prSet presAssocID="{70FE07FB-8045-438D-8C69-19DB20216076}" presName="sibTrans" presStyleCnt="0"/>
      <dgm:spPr/>
    </dgm:pt>
    <dgm:pt modelId="{DE201AB8-B015-4116-8148-98C1E59BB86A}" type="pres">
      <dgm:prSet presAssocID="{83959CA2-E89F-433C-9B2D-55F03CDC3D9A}" presName="node" presStyleLbl="node1" presStyleIdx="6" presStyleCnt="9">
        <dgm:presLayoutVars>
          <dgm:bulletEnabled val="1"/>
        </dgm:presLayoutVars>
      </dgm:prSet>
      <dgm:spPr/>
    </dgm:pt>
    <dgm:pt modelId="{5868CED3-F36A-4ADA-B700-5EB08078D4DC}" type="pres">
      <dgm:prSet presAssocID="{08E7A55B-3DB2-470F-BFCB-7A8A35240690}" presName="sibTrans" presStyleCnt="0"/>
      <dgm:spPr/>
    </dgm:pt>
    <dgm:pt modelId="{07CFFD13-EFA6-4E0F-92C4-E250EE162A28}" type="pres">
      <dgm:prSet presAssocID="{F363790F-8BB3-4438-99A6-28C203171CDF}" presName="node" presStyleLbl="node1" presStyleIdx="7" presStyleCnt="9">
        <dgm:presLayoutVars>
          <dgm:bulletEnabled val="1"/>
        </dgm:presLayoutVars>
      </dgm:prSet>
      <dgm:spPr/>
    </dgm:pt>
    <dgm:pt modelId="{D592B380-8F63-4BEF-AD0C-321F7B0C8D2D}" type="pres">
      <dgm:prSet presAssocID="{EE842701-23AE-418A-92F1-59C2D6A3CE28}" presName="sibTrans" presStyleCnt="0"/>
      <dgm:spPr/>
    </dgm:pt>
    <dgm:pt modelId="{D4723D68-C39A-4DFE-B3AA-443E1CBC9024}" type="pres">
      <dgm:prSet presAssocID="{A803F843-1B0F-4DF4-A311-357E8AE2E0E0}" presName="node" presStyleLbl="node1" presStyleIdx="8" presStyleCnt="9">
        <dgm:presLayoutVars>
          <dgm:bulletEnabled val="1"/>
        </dgm:presLayoutVars>
      </dgm:prSet>
      <dgm:spPr/>
    </dgm:pt>
  </dgm:ptLst>
  <dgm:cxnLst>
    <dgm:cxn modelId="{BA307626-71FA-465A-A0A0-728FCBAF67CE}" type="presOf" srcId="{83959CA2-E89F-433C-9B2D-55F03CDC3D9A}" destId="{DE201AB8-B015-4116-8148-98C1E59BB86A}" srcOrd="0" destOrd="0" presId="urn:microsoft.com/office/officeart/2005/8/layout/default"/>
    <dgm:cxn modelId="{BB48B129-43B7-445E-A201-02C485F3D385}" type="presOf" srcId="{A803F843-1B0F-4DF4-A311-357E8AE2E0E0}" destId="{D4723D68-C39A-4DFE-B3AA-443E1CBC9024}" srcOrd="0" destOrd="0" presId="urn:microsoft.com/office/officeart/2005/8/layout/default"/>
    <dgm:cxn modelId="{5353CF2D-3C7A-4871-83F8-69FB6B4229D8}" srcId="{FD9BB6C1-AF07-4738-8395-19D14BA78AE2}" destId="{83959CA2-E89F-433C-9B2D-55F03CDC3D9A}" srcOrd="6" destOrd="0" parTransId="{CD233356-C6CE-4462-86A1-552D620ED086}" sibTransId="{08E7A55B-3DB2-470F-BFCB-7A8A35240690}"/>
    <dgm:cxn modelId="{0A45E73A-1B56-42F7-8D9E-0F6872E56488}" type="presOf" srcId="{947E8775-8D2F-4E29-A3FC-588EE1950E4C}" destId="{F289C2BE-D374-429C-8D06-D3B9A1E87559}" srcOrd="0" destOrd="0" presId="urn:microsoft.com/office/officeart/2005/8/layout/default"/>
    <dgm:cxn modelId="{71A2C85E-9871-47EF-AD7E-51C627CEF4B5}" type="presOf" srcId="{FD9BB6C1-AF07-4738-8395-19D14BA78AE2}" destId="{8A5D69D3-C08B-4658-8679-6E8C79EBB848}" srcOrd="0" destOrd="0" presId="urn:microsoft.com/office/officeart/2005/8/layout/default"/>
    <dgm:cxn modelId="{366AC963-781C-483E-88D2-C25B68E6BA99}" type="presOf" srcId="{D848CBDA-A121-4749-A875-D1329F45E74D}" destId="{0DA95130-E135-4DDF-AB03-F74CD58DB712}" srcOrd="0" destOrd="0" presId="urn:microsoft.com/office/officeart/2005/8/layout/default"/>
    <dgm:cxn modelId="{5AD22048-D96A-4DB6-A23A-CF8E1057F523}" srcId="{FD9BB6C1-AF07-4738-8395-19D14BA78AE2}" destId="{A803F843-1B0F-4DF4-A311-357E8AE2E0E0}" srcOrd="8" destOrd="0" parTransId="{C8A92EF2-4A78-41BA-A187-3DBF159A4129}" sibTransId="{3E23BC09-8CD1-4509-A1FD-B9346C56B777}"/>
    <dgm:cxn modelId="{7881D56B-3571-4AAF-BD40-BC084B8FBFEA}" type="presOf" srcId="{F363790F-8BB3-4438-99A6-28C203171CDF}" destId="{07CFFD13-EFA6-4E0F-92C4-E250EE162A28}" srcOrd="0" destOrd="0" presId="urn:microsoft.com/office/officeart/2005/8/layout/default"/>
    <dgm:cxn modelId="{8869C779-5E89-4D31-BB3E-C0A2805449C2}" srcId="{FD9BB6C1-AF07-4738-8395-19D14BA78AE2}" destId="{C7E27F70-9217-4ADA-BC5D-A353D59F6431}" srcOrd="1" destOrd="0" parTransId="{5DA90CCD-E312-41BF-9CEC-F734FFD59A37}" sibTransId="{F51859C6-1E83-4FEE-A01E-55052F080CC6}"/>
    <dgm:cxn modelId="{861F4493-C48B-445F-8F5C-BFCCE40C23DD}" type="presOf" srcId="{CC99A43B-F5C1-4F95-BD72-6767C1756B80}" destId="{C97C6F49-467A-4101-B6CE-F5208E9C09B4}" srcOrd="0" destOrd="0" presId="urn:microsoft.com/office/officeart/2005/8/layout/default"/>
    <dgm:cxn modelId="{92F56299-FB5D-454D-8248-1378BF0623F1}" type="presOf" srcId="{C7E27F70-9217-4ADA-BC5D-A353D59F6431}" destId="{2EC4CE34-9F2B-4F2A-8257-12945C7765E5}" srcOrd="0" destOrd="0" presId="urn:microsoft.com/office/officeart/2005/8/layout/default"/>
    <dgm:cxn modelId="{C689B9AB-4744-4964-B189-6D7613B4AD1F}" srcId="{FD9BB6C1-AF07-4738-8395-19D14BA78AE2}" destId="{DB436A20-FC5B-4516-9F99-AEEB368BE92E}" srcOrd="5" destOrd="0" parTransId="{5640E04A-10EA-4CD1-9861-2F51097261C2}" sibTransId="{70FE07FB-8045-438D-8C69-19DB20216076}"/>
    <dgm:cxn modelId="{902CB6AD-1C47-420C-A447-B15694003F46}" srcId="{FD9BB6C1-AF07-4738-8395-19D14BA78AE2}" destId="{947E8775-8D2F-4E29-A3FC-588EE1950E4C}" srcOrd="2" destOrd="0" parTransId="{07D52FDE-AAD3-40B2-BCA0-BCB5F560EF65}" sibTransId="{2BFD0C65-4980-4DEB-A8C2-8EBB6A6C24A5}"/>
    <dgm:cxn modelId="{1D39B8B8-9BE8-4533-97D4-39C3AA498D4F}" type="presOf" srcId="{120054A6-18C7-4128-AB1B-6B9EC1897FAF}" destId="{25F1F0D9-C763-4223-A259-94ABEF5143AC}" srcOrd="0" destOrd="0" presId="urn:microsoft.com/office/officeart/2005/8/layout/default"/>
    <dgm:cxn modelId="{FDC0F3BF-9490-48D0-9BCE-34B8598AD26D}" srcId="{FD9BB6C1-AF07-4738-8395-19D14BA78AE2}" destId="{CC99A43B-F5C1-4F95-BD72-6767C1756B80}" srcOrd="0" destOrd="0" parTransId="{6A9387F0-A24B-478F-88F6-EAC25E159A1B}" sibTransId="{AC5AFC5C-2233-4CFF-AFB0-E5436FF3A82F}"/>
    <dgm:cxn modelId="{5D3BB5D0-8955-4362-ABE6-BFD5227DA58C}" type="presOf" srcId="{DB436A20-FC5B-4516-9F99-AEEB368BE92E}" destId="{98D38F3C-0D53-4FB2-89D8-C8D29E9BAEFC}" srcOrd="0" destOrd="0" presId="urn:microsoft.com/office/officeart/2005/8/layout/default"/>
    <dgm:cxn modelId="{6478E9D2-2C22-4105-A9F0-1447DE35BD76}" srcId="{FD9BB6C1-AF07-4738-8395-19D14BA78AE2}" destId="{D848CBDA-A121-4749-A875-D1329F45E74D}" srcOrd="4" destOrd="0" parTransId="{C4B559AC-05BD-44B2-8D9D-DCAC58ADE579}" sibTransId="{7EF8FFC0-6654-416A-A36E-E8A7E37F20D7}"/>
    <dgm:cxn modelId="{CCAA7CF0-E3F9-43BD-B2C6-7E5BD98D15F0}" srcId="{FD9BB6C1-AF07-4738-8395-19D14BA78AE2}" destId="{F363790F-8BB3-4438-99A6-28C203171CDF}" srcOrd="7" destOrd="0" parTransId="{A82A4B32-E6D8-4D97-9AC2-FEE09A93B1BC}" sibTransId="{EE842701-23AE-418A-92F1-59C2D6A3CE28}"/>
    <dgm:cxn modelId="{BEAC57F2-8603-42F4-87F6-09B3B85CF8EA}" srcId="{FD9BB6C1-AF07-4738-8395-19D14BA78AE2}" destId="{120054A6-18C7-4128-AB1B-6B9EC1897FAF}" srcOrd="3" destOrd="0" parTransId="{E600B467-9369-4A28-A8CA-0CC1DD584C9B}" sibTransId="{8A437CCC-AE5E-4164-955B-E10140323D9D}"/>
    <dgm:cxn modelId="{481D0249-B3A4-49F7-8B51-76D310576F8B}" type="presParOf" srcId="{8A5D69D3-C08B-4658-8679-6E8C79EBB848}" destId="{C97C6F49-467A-4101-B6CE-F5208E9C09B4}" srcOrd="0" destOrd="0" presId="urn:microsoft.com/office/officeart/2005/8/layout/default"/>
    <dgm:cxn modelId="{32BB4502-2BA7-4697-A0EE-206E667AF168}" type="presParOf" srcId="{8A5D69D3-C08B-4658-8679-6E8C79EBB848}" destId="{EE8E11AC-5ADE-4F8E-BACC-014EFE4AF493}" srcOrd="1" destOrd="0" presId="urn:microsoft.com/office/officeart/2005/8/layout/default"/>
    <dgm:cxn modelId="{F7BACC3D-1FC6-4385-B3B8-9B78BFB326F2}" type="presParOf" srcId="{8A5D69D3-C08B-4658-8679-6E8C79EBB848}" destId="{2EC4CE34-9F2B-4F2A-8257-12945C7765E5}" srcOrd="2" destOrd="0" presId="urn:microsoft.com/office/officeart/2005/8/layout/default"/>
    <dgm:cxn modelId="{19A0186A-2192-4F25-AD52-6A185AD26DED}" type="presParOf" srcId="{8A5D69D3-C08B-4658-8679-6E8C79EBB848}" destId="{A05CD044-C639-48A8-8BF3-2E42983A54B6}" srcOrd="3" destOrd="0" presId="urn:microsoft.com/office/officeart/2005/8/layout/default"/>
    <dgm:cxn modelId="{75D812D9-DDE0-4CC6-AB8A-CBAABEB8C12E}" type="presParOf" srcId="{8A5D69D3-C08B-4658-8679-6E8C79EBB848}" destId="{F289C2BE-D374-429C-8D06-D3B9A1E87559}" srcOrd="4" destOrd="0" presId="urn:microsoft.com/office/officeart/2005/8/layout/default"/>
    <dgm:cxn modelId="{E158A3E2-D155-4040-B78B-028AFA7785D4}" type="presParOf" srcId="{8A5D69D3-C08B-4658-8679-6E8C79EBB848}" destId="{1965C278-4CF2-4BDF-89AF-3DDC7DAD278A}" srcOrd="5" destOrd="0" presId="urn:microsoft.com/office/officeart/2005/8/layout/default"/>
    <dgm:cxn modelId="{CF0F8828-5D80-43EF-BA5A-445470E8274B}" type="presParOf" srcId="{8A5D69D3-C08B-4658-8679-6E8C79EBB848}" destId="{25F1F0D9-C763-4223-A259-94ABEF5143AC}" srcOrd="6" destOrd="0" presId="urn:microsoft.com/office/officeart/2005/8/layout/default"/>
    <dgm:cxn modelId="{58860591-0D3E-4632-A15A-4D584061022B}" type="presParOf" srcId="{8A5D69D3-C08B-4658-8679-6E8C79EBB848}" destId="{48C1E601-A2E8-4A58-98B4-0B73CA842401}" srcOrd="7" destOrd="0" presId="urn:microsoft.com/office/officeart/2005/8/layout/default"/>
    <dgm:cxn modelId="{522A5E28-2417-4890-B549-D2A2BDE7DD8A}" type="presParOf" srcId="{8A5D69D3-C08B-4658-8679-6E8C79EBB848}" destId="{0DA95130-E135-4DDF-AB03-F74CD58DB712}" srcOrd="8" destOrd="0" presId="urn:microsoft.com/office/officeart/2005/8/layout/default"/>
    <dgm:cxn modelId="{33CB35B9-5860-4458-AB83-105FB9B5230B}" type="presParOf" srcId="{8A5D69D3-C08B-4658-8679-6E8C79EBB848}" destId="{66FC8416-B492-402E-B101-A003ED41585F}" srcOrd="9" destOrd="0" presId="urn:microsoft.com/office/officeart/2005/8/layout/default"/>
    <dgm:cxn modelId="{AF658808-EDB0-4773-8752-55C298C98FF8}" type="presParOf" srcId="{8A5D69D3-C08B-4658-8679-6E8C79EBB848}" destId="{98D38F3C-0D53-4FB2-89D8-C8D29E9BAEFC}" srcOrd="10" destOrd="0" presId="urn:microsoft.com/office/officeart/2005/8/layout/default"/>
    <dgm:cxn modelId="{BE505BFC-90E7-42EC-908C-71C08E833075}" type="presParOf" srcId="{8A5D69D3-C08B-4658-8679-6E8C79EBB848}" destId="{24D0E9AF-9C7C-480F-BA78-8BE2D4A52DDF}" srcOrd="11" destOrd="0" presId="urn:microsoft.com/office/officeart/2005/8/layout/default"/>
    <dgm:cxn modelId="{E77D7E24-7E99-4AEE-86D0-29E26AA38AE7}" type="presParOf" srcId="{8A5D69D3-C08B-4658-8679-6E8C79EBB848}" destId="{DE201AB8-B015-4116-8148-98C1E59BB86A}" srcOrd="12" destOrd="0" presId="urn:microsoft.com/office/officeart/2005/8/layout/default"/>
    <dgm:cxn modelId="{DAF17565-C697-4C02-8618-C551D72FC287}" type="presParOf" srcId="{8A5D69D3-C08B-4658-8679-6E8C79EBB848}" destId="{5868CED3-F36A-4ADA-B700-5EB08078D4DC}" srcOrd="13" destOrd="0" presId="urn:microsoft.com/office/officeart/2005/8/layout/default"/>
    <dgm:cxn modelId="{B9093CAF-962A-411A-8291-E211855963A2}" type="presParOf" srcId="{8A5D69D3-C08B-4658-8679-6E8C79EBB848}" destId="{07CFFD13-EFA6-4E0F-92C4-E250EE162A28}" srcOrd="14" destOrd="0" presId="urn:microsoft.com/office/officeart/2005/8/layout/default"/>
    <dgm:cxn modelId="{FA1E2CBF-7C58-419F-988E-375921990F52}" type="presParOf" srcId="{8A5D69D3-C08B-4658-8679-6E8C79EBB848}" destId="{D592B380-8F63-4BEF-AD0C-321F7B0C8D2D}" srcOrd="15" destOrd="0" presId="urn:microsoft.com/office/officeart/2005/8/layout/default"/>
    <dgm:cxn modelId="{433B3674-F3C5-4102-9B94-537C3FFE07D5}" type="presParOf" srcId="{8A5D69D3-C08B-4658-8679-6E8C79EBB848}" destId="{D4723D68-C39A-4DFE-B3AA-443E1CBC9024}"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9BB6C1-AF07-4738-8395-19D14BA78AE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C99A43B-F5C1-4F95-BD72-6767C1756B80}">
      <dgm:prSet custT="1"/>
      <dgm:spPr/>
      <dgm:t>
        <a:bodyPr/>
        <a:lstStyle/>
        <a:p>
          <a:r>
            <a:rPr lang="en-GB" sz="1000" dirty="0">
              <a:solidFill>
                <a:schemeClr val="tx1"/>
              </a:solidFill>
            </a:rPr>
            <a:t>Epictetus - </a:t>
          </a:r>
          <a:r>
            <a:rPr lang="en-GB" sz="1000" b="0" i="0" dirty="0">
              <a:solidFill>
                <a:schemeClr val="tx1"/>
              </a:solidFill>
            </a:rPr>
            <a:t>Epictetus was a Greek Stoic philosopher. He was born into slavery at Hierapolis, Phrygia and lived in Rome until his banishment, after which he spent the rest of his life in Nicopolis in northwestern Greece</a:t>
          </a:r>
          <a:endParaRPr lang="en-US" sz="1000" dirty="0">
            <a:solidFill>
              <a:schemeClr val="tx1"/>
            </a:solidFill>
          </a:endParaRPr>
        </a:p>
      </dgm:t>
    </dgm:pt>
    <dgm:pt modelId="{6A9387F0-A24B-478F-88F6-EAC25E159A1B}" type="parTrans" cxnId="{FDC0F3BF-9490-48D0-9BCE-34B8598AD26D}">
      <dgm:prSet/>
      <dgm:spPr/>
      <dgm:t>
        <a:bodyPr/>
        <a:lstStyle/>
        <a:p>
          <a:endParaRPr lang="en-US"/>
        </a:p>
      </dgm:t>
    </dgm:pt>
    <dgm:pt modelId="{AC5AFC5C-2233-4CFF-AFB0-E5436FF3A82F}" type="sibTrans" cxnId="{FDC0F3BF-9490-48D0-9BCE-34B8598AD26D}">
      <dgm:prSet/>
      <dgm:spPr/>
      <dgm:t>
        <a:bodyPr/>
        <a:lstStyle/>
        <a:p>
          <a:endParaRPr lang="en-US"/>
        </a:p>
      </dgm:t>
    </dgm:pt>
    <dgm:pt modelId="{C7E27F70-9217-4ADA-BC5D-A353D59F6431}">
      <dgm:prSet custT="1"/>
      <dgm:spPr/>
      <dgm:t>
        <a:bodyPr/>
        <a:lstStyle/>
        <a:p>
          <a:r>
            <a:rPr lang="en-GB" sz="1000" b="1" dirty="0">
              <a:solidFill>
                <a:schemeClr val="tx1"/>
              </a:solidFill>
            </a:rPr>
            <a:t>Steve Martin </a:t>
          </a:r>
          <a:r>
            <a:rPr lang="en-GB" sz="1000" dirty="0">
              <a:solidFill>
                <a:schemeClr val="tx1"/>
              </a:solidFill>
            </a:rPr>
            <a:t>is an American comedian</a:t>
          </a:r>
          <a:endParaRPr lang="en-US" sz="1000" dirty="0">
            <a:solidFill>
              <a:schemeClr val="tx1"/>
            </a:solidFill>
          </a:endParaRPr>
        </a:p>
      </dgm:t>
    </dgm:pt>
    <dgm:pt modelId="{5DA90CCD-E312-41BF-9CEC-F734FFD59A37}" type="parTrans" cxnId="{8869C779-5E89-4D31-BB3E-C0A2805449C2}">
      <dgm:prSet/>
      <dgm:spPr/>
      <dgm:t>
        <a:bodyPr/>
        <a:lstStyle/>
        <a:p>
          <a:endParaRPr lang="en-US"/>
        </a:p>
      </dgm:t>
    </dgm:pt>
    <dgm:pt modelId="{F51859C6-1E83-4FEE-A01E-55052F080CC6}" type="sibTrans" cxnId="{8869C779-5E89-4D31-BB3E-C0A2805449C2}">
      <dgm:prSet/>
      <dgm:spPr/>
      <dgm:t>
        <a:bodyPr/>
        <a:lstStyle/>
        <a:p>
          <a:endParaRPr lang="en-US"/>
        </a:p>
      </dgm:t>
    </dgm:pt>
    <dgm:pt modelId="{947E8775-8D2F-4E29-A3FC-588EE1950E4C}">
      <dgm:prSet/>
      <dgm:spPr/>
      <dgm:t>
        <a:bodyPr/>
        <a:lstStyle/>
        <a:p>
          <a:r>
            <a:rPr lang="en-GB" b="1" dirty="0">
              <a:solidFill>
                <a:schemeClr val="tx1"/>
              </a:solidFill>
            </a:rPr>
            <a:t>Benjamin Franklin </a:t>
          </a:r>
          <a:r>
            <a:rPr lang="en-GB" dirty="0">
              <a:solidFill>
                <a:schemeClr val="tx1"/>
              </a:solidFill>
            </a:rPr>
            <a:t>- </a:t>
          </a:r>
          <a:r>
            <a:rPr lang="en-GB" b="0" i="0" dirty="0">
              <a:solidFill>
                <a:schemeClr val="tx1"/>
              </a:solidFill>
            </a:rPr>
            <a:t>Benjamin Franklin (1706–1790) was a renowned American  Founding Father, and diplomat who played a pivotal role in the American Revolution and the founding of the United States. As a key figure, he helped draft the Declaration of Independence, signed the Constitution, and negotiated the 1783 Treaty of Paris. Beyond politics, he was a celebrated inventor, printer, scientist, and writer. </a:t>
          </a:r>
          <a:endParaRPr lang="en-US" dirty="0">
            <a:solidFill>
              <a:schemeClr val="tx1"/>
            </a:solidFill>
          </a:endParaRPr>
        </a:p>
      </dgm:t>
    </dgm:pt>
    <dgm:pt modelId="{07D52FDE-AAD3-40B2-BCA0-BCB5F560EF65}" type="parTrans" cxnId="{902CB6AD-1C47-420C-A447-B15694003F46}">
      <dgm:prSet/>
      <dgm:spPr/>
      <dgm:t>
        <a:bodyPr/>
        <a:lstStyle/>
        <a:p>
          <a:endParaRPr lang="en-US"/>
        </a:p>
      </dgm:t>
    </dgm:pt>
    <dgm:pt modelId="{2BFD0C65-4980-4DEB-A8C2-8EBB6A6C24A5}" type="sibTrans" cxnId="{902CB6AD-1C47-420C-A447-B15694003F46}">
      <dgm:prSet/>
      <dgm:spPr/>
      <dgm:t>
        <a:bodyPr/>
        <a:lstStyle/>
        <a:p>
          <a:endParaRPr lang="en-US"/>
        </a:p>
      </dgm:t>
    </dgm:pt>
    <dgm:pt modelId="{120054A6-18C7-4128-AB1B-6B9EC1897FAF}">
      <dgm:prSet custT="1"/>
      <dgm:spPr/>
      <dgm:t>
        <a:bodyPr/>
        <a:lstStyle/>
        <a:p>
          <a:r>
            <a:rPr lang="en-GB" sz="1200" dirty="0"/>
            <a:t>Charles Dickens – no introduction necessary</a:t>
          </a:r>
          <a:endParaRPr lang="en-US" sz="1200" dirty="0"/>
        </a:p>
      </dgm:t>
    </dgm:pt>
    <dgm:pt modelId="{E600B467-9369-4A28-A8CA-0CC1DD584C9B}" type="parTrans" cxnId="{BEAC57F2-8603-42F4-87F6-09B3B85CF8EA}">
      <dgm:prSet/>
      <dgm:spPr/>
      <dgm:t>
        <a:bodyPr/>
        <a:lstStyle/>
        <a:p>
          <a:endParaRPr lang="en-US"/>
        </a:p>
      </dgm:t>
    </dgm:pt>
    <dgm:pt modelId="{8A437CCC-AE5E-4164-955B-E10140323D9D}" type="sibTrans" cxnId="{BEAC57F2-8603-42F4-87F6-09B3B85CF8EA}">
      <dgm:prSet/>
      <dgm:spPr/>
      <dgm:t>
        <a:bodyPr/>
        <a:lstStyle/>
        <a:p>
          <a:endParaRPr lang="en-US"/>
        </a:p>
      </dgm:t>
    </dgm:pt>
    <dgm:pt modelId="{DB436A20-FC5B-4516-9F99-AEEB368BE92E}">
      <dgm:prSet custT="1"/>
      <dgm:spPr/>
      <dgm:t>
        <a:bodyPr/>
        <a:lstStyle/>
        <a:p>
          <a:r>
            <a:rPr lang="en-GB" sz="800" dirty="0"/>
            <a:t>Norman Vincent Peale - </a:t>
          </a:r>
          <a:r>
            <a:rPr lang="en-GB" sz="800" b="0" i="0" dirty="0"/>
            <a:t>was an </a:t>
          </a:r>
          <a:r>
            <a:rPr lang="en-GB" sz="800" dirty="0"/>
            <a:t>American </a:t>
          </a:r>
          <a:r>
            <a:rPr lang="en-GB" sz="1200" dirty="0"/>
            <a:t>minister and author</a:t>
          </a:r>
          <a:r>
            <a:rPr lang="en-GB" sz="1200" b="0" i="0" dirty="0"/>
            <a:t>, best known for popularizing the concept of positive thinking through his 1952 bestseller, </a:t>
          </a:r>
          <a:r>
            <a:rPr lang="en-GB" sz="1200" b="0" i="1" dirty="0"/>
            <a:t>The Power of Positive Thinking</a:t>
          </a:r>
          <a:r>
            <a:rPr lang="en-GB" sz="1200" b="0" i="0" dirty="0"/>
            <a:t>.</a:t>
          </a:r>
          <a:endParaRPr lang="en-US" sz="1200" dirty="0"/>
        </a:p>
      </dgm:t>
    </dgm:pt>
    <dgm:pt modelId="{5640E04A-10EA-4CD1-9861-2F51097261C2}" type="parTrans" cxnId="{C689B9AB-4744-4964-B189-6D7613B4AD1F}">
      <dgm:prSet/>
      <dgm:spPr/>
      <dgm:t>
        <a:bodyPr/>
        <a:lstStyle/>
        <a:p>
          <a:endParaRPr lang="en-US"/>
        </a:p>
      </dgm:t>
    </dgm:pt>
    <dgm:pt modelId="{70FE07FB-8045-438D-8C69-19DB20216076}" type="sibTrans" cxnId="{C689B9AB-4744-4964-B189-6D7613B4AD1F}">
      <dgm:prSet/>
      <dgm:spPr/>
      <dgm:t>
        <a:bodyPr/>
        <a:lstStyle/>
        <a:p>
          <a:endParaRPr lang="en-US"/>
        </a:p>
      </dgm:t>
    </dgm:pt>
    <dgm:pt modelId="{83959CA2-E89F-433C-9B2D-55F03CDC3D9A}">
      <dgm:prSet custT="1"/>
      <dgm:spPr/>
      <dgm:t>
        <a:bodyPr/>
        <a:lstStyle/>
        <a:p>
          <a:r>
            <a:rPr lang="en-GB" sz="1200" dirty="0"/>
            <a:t>Henry Ford – Founder of the Ford Motor Company</a:t>
          </a:r>
          <a:endParaRPr lang="en-US" sz="1200" dirty="0"/>
        </a:p>
      </dgm:t>
    </dgm:pt>
    <dgm:pt modelId="{CD233356-C6CE-4462-86A1-552D620ED086}" type="parTrans" cxnId="{5353CF2D-3C7A-4871-83F8-69FB6B4229D8}">
      <dgm:prSet/>
      <dgm:spPr/>
      <dgm:t>
        <a:bodyPr/>
        <a:lstStyle/>
        <a:p>
          <a:endParaRPr lang="en-US"/>
        </a:p>
      </dgm:t>
    </dgm:pt>
    <dgm:pt modelId="{08E7A55B-3DB2-470F-BFCB-7A8A35240690}" type="sibTrans" cxnId="{5353CF2D-3C7A-4871-83F8-69FB6B4229D8}">
      <dgm:prSet/>
      <dgm:spPr/>
      <dgm:t>
        <a:bodyPr/>
        <a:lstStyle/>
        <a:p>
          <a:endParaRPr lang="en-US"/>
        </a:p>
      </dgm:t>
    </dgm:pt>
    <dgm:pt modelId="{F363790F-8BB3-4438-99A6-28C203171CDF}">
      <dgm:prSet custT="1"/>
      <dgm:spPr/>
      <dgm:t>
        <a:bodyPr/>
        <a:lstStyle/>
        <a:p>
          <a:r>
            <a:rPr lang="en-GB" sz="1200" dirty="0"/>
            <a:t>Albert Einstein – no introduction necessary</a:t>
          </a:r>
          <a:endParaRPr lang="en-US" sz="1200" dirty="0"/>
        </a:p>
      </dgm:t>
    </dgm:pt>
    <dgm:pt modelId="{A82A4B32-E6D8-4D97-9AC2-FEE09A93B1BC}" type="parTrans" cxnId="{CCAA7CF0-E3F9-43BD-B2C6-7E5BD98D15F0}">
      <dgm:prSet/>
      <dgm:spPr/>
      <dgm:t>
        <a:bodyPr/>
        <a:lstStyle/>
        <a:p>
          <a:endParaRPr lang="en-US"/>
        </a:p>
      </dgm:t>
    </dgm:pt>
    <dgm:pt modelId="{EE842701-23AE-418A-92F1-59C2D6A3CE28}" type="sibTrans" cxnId="{CCAA7CF0-E3F9-43BD-B2C6-7E5BD98D15F0}">
      <dgm:prSet/>
      <dgm:spPr/>
      <dgm:t>
        <a:bodyPr/>
        <a:lstStyle/>
        <a:p>
          <a:endParaRPr lang="en-US"/>
        </a:p>
      </dgm:t>
    </dgm:pt>
    <dgm:pt modelId="{8A5D69D3-C08B-4658-8679-6E8C79EBB848}" type="pres">
      <dgm:prSet presAssocID="{FD9BB6C1-AF07-4738-8395-19D14BA78AE2}" presName="diagram" presStyleCnt="0">
        <dgm:presLayoutVars>
          <dgm:dir/>
          <dgm:resizeHandles val="exact"/>
        </dgm:presLayoutVars>
      </dgm:prSet>
      <dgm:spPr/>
    </dgm:pt>
    <dgm:pt modelId="{C97C6F49-467A-4101-B6CE-F5208E9C09B4}" type="pres">
      <dgm:prSet presAssocID="{CC99A43B-F5C1-4F95-BD72-6767C1756B80}" presName="node" presStyleLbl="node1" presStyleIdx="0" presStyleCnt="7">
        <dgm:presLayoutVars>
          <dgm:bulletEnabled val="1"/>
        </dgm:presLayoutVars>
      </dgm:prSet>
      <dgm:spPr/>
    </dgm:pt>
    <dgm:pt modelId="{EE8E11AC-5ADE-4F8E-BACC-014EFE4AF493}" type="pres">
      <dgm:prSet presAssocID="{AC5AFC5C-2233-4CFF-AFB0-E5436FF3A82F}" presName="sibTrans" presStyleCnt="0"/>
      <dgm:spPr/>
    </dgm:pt>
    <dgm:pt modelId="{2EC4CE34-9F2B-4F2A-8257-12945C7765E5}" type="pres">
      <dgm:prSet presAssocID="{C7E27F70-9217-4ADA-BC5D-A353D59F6431}" presName="node" presStyleLbl="node1" presStyleIdx="1" presStyleCnt="7">
        <dgm:presLayoutVars>
          <dgm:bulletEnabled val="1"/>
        </dgm:presLayoutVars>
      </dgm:prSet>
      <dgm:spPr/>
    </dgm:pt>
    <dgm:pt modelId="{A05CD044-C639-48A8-8BF3-2E42983A54B6}" type="pres">
      <dgm:prSet presAssocID="{F51859C6-1E83-4FEE-A01E-55052F080CC6}" presName="sibTrans" presStyleCnt="0"/>
      <dgm:spPr/>
    </dgm:pt>
    <dgm:pt modelId="{F289C2BE-D374-429C-8D06-D3B9A1E87559}" type="pres">
      <dgm:prSet presAssocID="{947E8775-8D2F-4E29-A3FC-588EE1950E4C}" presName="node" presStyleLbl="node1" presStyleIdx="2" presStyleCnt="7">
        <dgm:presLayoutVars>
          <dgm:bulletEnabled val="1"/>
        </dgm:presLayoutVars>
      </dgm:prSet>
      <dgm:spPr/>
    </dgm:pt>
    <dgm:pt modelId="{1965C278-4CF2-4BDF-89AF-3DDC7DAD278A}" type="pres">
      <dgm:prSet presAssocID="{2BFD0C65-4980-4DEB-A8C2-8EBB6A6C24A5}" presName="sibTrans" presStyleCnt="0"/>
      <dgm:spPr/>
    </dgm:pt>
    <dgm:pt modelId="{25F1F0D9-C763-4223-A259-94ABEF5143AC}" type="pres">
      <dgm:prSet presAssocID="{120054A6-18C7-4128-AB1B-6B9EC1897FAF}" presName="node" presStyleLbl="node1" presStyleIdx="3" presStyleCnt="7">
        <dgm:presLayoutVars>
          <dgm:bulletEnabled val="1"/>
        </dgm:presLayoutVars>
      </dgm:prSet>
      <dgm:spPr/>
    </dgm:pt>
    <dgm:pt modelId="{48C1E601-A2E8-4A58-98B4-0B73CA842401}" type="pres">
      <dgm:prSet presAssocID="{8A437CCC-AE5E-4164-955B-E10140323D9D}" presName="sibTrans" presStyleCnt="0"/>
      <dgm:spPr/>
    </dgm:pt>
    <dgm:pt modelId="{98D38F3C-0D53-4FB2-89D8-C8D29E9BAEFC}" type="pres">
      <dgm:prSet presAssocID="{DB436A20-FC5B-4516-9F99-AEEB368BE92E}" presName="node" presStyleLbl="node1" presStyleIdx="4" presStyleCnt="7">
        <dgm:presLayoutVars>
          <dgm:bulletEnabled val="1"/>
        </dgm:presLayoutVars>
      </dgm:prSet>
      <dgm:spPr/>
    </dgm:pt>
    <dgm:pt modelId="{24D0E9AF-9C7C-480F-BA78-8BE2D4A52DDF}" type="pres">
      <dgm:prSet presAssocID="{70FE07FB-8045-438D-8C69-19DB20216076}" presName="sibTrans" presStyleCnt="0"/>
      <dgm:spPr/>
    </dgm:pt>
    <dgm:pt modelId="{DE201AB8-B015-4116-8148-98C1E59BB86A}" type="pres">
      <dgm:prSet presAssocID="{83959CA2-E89F-433C-9B2D-55F03CDC3D9A}" presName="node" presStyleLbl="node1" presStyleIdx="5" presStyleCnt="7">
        <dgm:presLayoutVars>
          <dgm:bulletEnabled val="1"/>
        </dgm:presLayoutVars>
      </dgm:prSet>
      <dgm:spPr/>
    </dgm:pt>
    <dgm:pt modelId="{5868CED3-F36A-4ADA-B700-5EB08078D4DC}" type="pres">
      <dgm:prSet presAssocID="{08E7A55B-3DB2-470F-BFCB-7A8A35240690}" presName="sibTrans" presStyleCnt="0"/>
      <dgm:spPr/>
    </dgm:pt>
    <dgm:pt modelId="{07CFFD13-EFA6-4E0F-92C4-E250EE162A28}" type="pres">
      <dgm:prSet presAssocID="{F363790F-8BB3-4438-99A6-28C203171CDF}" presName="node" presStyleLbl="node1" presStyleIdx="6" presStyleCnt="7">
        <dgm:presLayoutVars>
          <dgm:bulletEnabled val="1"/>
        </dgm:presLayoutVars>
      </dgm:prSet>
      <dgm:spPr/>
    </dgm:pt>
  </dgm:ptLst>
  <dgm:cxnLst>
    <dgm:cxn modelId="{BA307626-71FA-465A-A0A0-728FCBAF67CE}" type="presOf" srcId="{83959CA2-E89F-433C-9B2D-55F03CDC3D9A}" destId="{DE201AB8-B015-4116-8148-98C1E59BB86A}" srcOrd="0" destOrd="0" presId="urn:microsoft.com/office/officeart/2005/8/layout/default"/>
    <dgm:cxn modelId="{5353CF2D-3C7A-4871-83F8-69FB6B4229D8}" srcId="{FD9BB6C1-AF07-4738-8395-19D14BA78AE2}" destId="{83959CA2-E89F-433C-9B2D-55F03CDC3D9A}" srcOrd="5" destOrd="0" parTransId="{CD233356-C6CE-4462-86A1-552D620ED086}" sibTransId="{08E7A55B-3DB2-470F-BFCB-7A8A35240690}"/>
    <dgm:cxn modelId="{0A45E73A-1B56-42F7-8D9E-0F6872E56488}" type="presOf" srcId="{947E8775-8D2F-4E29-A3FC-588EE1950E4C}" destId="{F289C2BE-D374-429C-8D06-D3B9A1E87559}" srcOrd="0" destOrd="0" presId="urn:microsoft.com/office/officeart/2005/8/layout/default"/>
    <dgm:cxn modelId="{71A2C85E-9871-47EF-AD7E-51C627CEF4B5}" type="presOf" srcId="{FD9BB6C1-AF07-4738-8395-19D14BA78AE2}" destId="{8A5D69D3-C08B-4658-8679-6E8C79EBB848}" srcOrd="0" destOrd="0" presId="urn:microsoft.com/office/officeart/2005/8/layout/default"/>
    <dgm:cxn modelId="{7881D56B-3571-4AAF-BD40-BC084B8FBFEA}" type="presOf" srcId="{F363790F-8BB3-4438-99A6-28C203171CDF}" destId="{07CFFD13-EFA6-4E0F-92C4-E250EE162A28}" srcOrd="0" destOrd="0" presId="urn:microsoft.com/office/officeart/2005/8/layout/default"/>
    <dgm:cxn modelId="{8869C779-5E89-4D31-BB3E-C0A2805449C2}" srcId="{FD9BB6C1-AF07-4738-8395-19D14BA78AE2}" destId="{C7E27F70-9217-4ADA-BC5D-A353D59F6431}" srcOrd="1" destOrd="0" parTransId="{5DA90CCD-E312-41BF-9CEC-F734FFD59A37}" sibTransId="{F51859C6-1E83-4FEE-A01E-55052F080CC6}"/>
    <dgm:cxn modelId="{861F4493-C48B-445F-8F5C-BFCCE40C23DD}" type="presOf" srcId="{CC99A43B-F5C1-4F95-BD72-6767C1756B80}" destId="{C97C6F49-467A-4101-B6CE-F5208E9C09B4}" srcOrd="0" destOrd="0" presId="urn:microsoft.com/office/officeart/2005/8/layout/default"/>
    <dgm:cxn modelId="{92F56299-FB5D-454D-8248-1378BF0623F1}" type="presOf" srcId="{C7E27F70-9217-4ADA-BC5D-A353D59F6431}" destId="{2EC4CE34-9F2B-4F2A-8257-12945C7765E5}" srcOrd="0" destOrd="0" presId="urn:microsoft.com/office/officeart/2005/8/layout/default"/>
    <dgm:cxn modelId="{C689B9AB-4744-4964-B189-6D7613B4AD1F}" srcId="{FD9BB6C1-AF07-4738-8395-19D14BA78AE2}" destId="{DB436A20-FC5B-4516-9F99-AEEB368BE92E}" srcOrd="4" destOrd="0" parTransId="{5640E04A-10EA-4CD1-9861-2F51097261C2}" sibTransId="{70FE07FB-8045-438D-8C69-19DB20216076}"/>
    <dgm:cxn modelId="{902CB6AD-1C47-420C-A447-B15694003F46}" srcId="{FD9BB6C1-AF07-4738-8395-19D14BA78AE2}" destId="{947E8775-8D2F-4E29-A3FC-588EE1950E4C}" srcOrd="2" destOrd="0" parTransId="{07D52FDE-AAD3-40B2-BCA0-BCB5F560EF65}" sibTransId="{2BFD0C65-4980-4DEB-A8C2-8EBB6A6C24A5}"/>
    <dgm:cxn modelId="{1D39B8B8-9BE8-4533-97D4-39C3AA498D4F}" type="presOf" srcId="{120054A6-18C7-4128-AB1B-6B9EC1897FAF}" destId="{25F1F0D9-C763-4223-A259-94ABEF5143AC}" srcOrd="0" destOrd="0" presId="urn:microsoft.com/office/officeart/2005/8/layout/default"/>
    <dgm:cxn modelId="{FDC0F3BF-9490-48D0-9BCE-34B8598AD26D}" srcId="{FD9BB6C1-AF07-4738-8395-19D14BA78AE2}" destId="{CC99A43B-F5C1-4F95-BD72-6767C1756B80}" srcOrd="0" destOrd="0" parTransId="{6A9387F0-A24B-478F-88F6-EAC25E159A1B}" sibTransId="{AC5AFC5C-2233-4CFF-AFB0-E5436FF3A82F}"/>
    <dgm:cxn modelId="{5D3BB5D0-8955-4362-ABE6-BFD5227DA58C}" type="presOf" srcId="{DB436A20-FC5B-4516-9F99-AEEB368BE92E}" destId="{98D38F3C-0D53-4FB2-89D8-C8D29E9BAEFC}" srcOrd="0" destOrd="0" presId="urn:microsoft.com/office/officeart/2005/8/layout/default"/>
    <dgm:cxn modelId="{CCAA7CF0-E3F9-43BD-B2C6-7E5BD98D15F0}" srcId="{FD9BB6C1-AF07-4738-8395-19D14BA78AE2}" destId="{F363790F-8BB3-4438-99A6-28C203171CDF}" srcOrd="6" destOrd="0" parTransId="{A82A4B32-E6D8-4D97-9AC2-FEE09A93B1BC}" sibTransId="{EE842701-23AE-418A-92F1-59C2D6A3CE28}"/>
    <dgm:cxn modelId="{BEAC57F2-8603-42F4-87F6-09B3B85CF8EA}" srcId="{FD9BB6C1-AF07-4738-8395-19D14BA78AE2}" destId="{120054A6-18C7-4128-AB1B-6B9EC1897FAF}" srcOrd="3" destOrd="0" parTransId="{E600B467-9369-4A28-A8CA-0CC1DD584C9B}" sibTransId="{8A437CCC-AE5E-4164-955B-E10140323D9D}"/>
    <dgm:cxn modelId="{481D0249-B3A4-49F7-8B51-76D310576F8B}" type="presParOf" srcId="{8A5D69D3-C08B-4658-8679-6E8C79EBB848}" destId="{C97C6F49-467A-4101-B6CE-F5208E9C09B4}" srcOrd="0" destOrd="0" presId="urn:microsoft.com/office/officeart/2005/8/layout/default"/>
    <dgm:cxn modelId="{32BB4502-2BA7-4697-A0EE-206E667AF168}" type="presParOf" srcId="{8A5D69D3-C08B-4658-8679-6E8C79EBB848}" destId="{EE8E11AC-5ADE-4F8E-BACC-014EFE4AF493}" srcOrd="1" destOrd="0" presId="urn:microsoft.com/office/officeart/2005/8/layout/default"/>
    <dgm:cxn modelId="{F7BACC3D-1FC6-4385-B3B8-9B78BFB326F2}" type="presParOf" srcId="{8A5D69D3-C08B-4658-8679-6E8C79EBB848}" destId="{2EC4CE34-9F2B-4F2A-8257-12945C7765E5}" srcOrd="2" destOrd="0" presId="urn:microsoft.com/office/officeart/2005/8/layout/default"/>
    <dgm:cxn modelId="{19A0186A-2192-4F25-AD52-6A185AD26DED}" type="presParOf" srcId="{8A5D69D3-C08B-4658-8679-6E8C79EBB848}" destId="{A05CD044-C639-48A8-8BF3-2E42983A54B6}" srcOrd="3" destOrd="0" presId="urn:microsoft.com/office/officeart/2005/8/layout/default"/>
    <dgm:cxn modelId="{75D812D9-DDE0-4CC6-AB8A-CBAABEB8C12E}" type="presParOf" srcId="{8A5D69D3-C08B-4658-8679-6E8C79EBB848}" destId="{F289C2BE-D374-429C-8D06-D3B9A1E87559}" srcOrd="4" destOrd="0" presId="urn:microsoft.com/office/officeart/2005/8/layout/default"/>
    <dgm:cxn modelId="{E158A3E2-D155-4040-B78B-028AFA7785D4}" type="presParOf" srcId="{8A5D69D3-C08B-4658-8679-6E8C79EBB848}" destId="{1965C278-4CF2-4BDF-89AF-3DDC7DAD278A}" srcOrd="5" destOrd="0" presId="urn:microsoft.com/office/officeart/2005/8/layout/default"/>
    <dgm:cxn modelId="{CF0F8828-5D80-43EF-BA5A-445470E8274B}" type="presParOf" srcId="{8A5D69D3-C08B-4658-8679-6E8C79EBB848}" destId="{25F1F0D9-C763-4223-A259-94ABEF5143AC}" srcOrd="6" destOrd="0" presId="urn:microsoft.com/office/officeart/2005/8/layout/default"/>
    <dgm:cxn modelId="{58860591-0D3E-4632-A15A-4D584061022B}" type="presParOf" srcId="{8A5D69D3-C08B-4658-8679-6E8C79EBB848}" destId="{48C1E601-A2E8-4A58-98B4-0B73CA842401}" srcOrd="7" destOrd="0" presId="urn:microsoft.com/office/officeart/2005/8/layout/default"/>
    <dgm:cxn modelId="{AF658808-EDB0-4773-8752-55C298C98FF8}" type="presParOf" srcId="{8A5D69D3-C08B-4658-8679-6E8C79EBB848}" destId="{98D38F3C-0D53-4FB2-89D8-C8D29E9BAEFC}" srcOrd="8" destOrd="0" presId="urn:microsoft.com/office/officeart/2005/8/layout/default"/>
    <dgm:cxn modelId="{BE505BFC-90E7-42EC-908C-71C08E833075}" type="presParOf" srcId="{8A5D69D3-C08B-4658-8679-6E8C79EBB848}" destId="{24D0E9AF-9C7C-480F-BA78-8BE2D4A52DDF}" srcOrd="9" destOrd="0" presId="urn:microsoft.com/office/officeart/2005/8/layout/default"/>
    <dgm:cxn modelId="{E77D7E24-7E99-4AEE-86D0-29E26AA38AE7}" type="presParOf" srcId="{8A5D69D3-C08B-4658-8679-6E8C79EBB848}" destId="{DE201AB8-B015-4116-8148-98C1E59BB86A}" srcOrd="10" destOrd="0" presId="urn:microsoft.com/office/officeart/2005/8/layout/default"/>
    <dgm:cxn modelId="{DAF17565-C697-4C02-8618-C551D72FC287}" type="presParOf" srcId="{8A5D69D3-C08B-4658-8679-6E8C79EBB848}" destId="{5868CED3-F36A-4ADA-B700-5EB08078D4DC}" srcOrd="11" destOrd="0" presId="urn:microsoft.com/office/officeart/2005/8/layout/default"/>
    <dgm:cxn modelId="{B9093CAF-962A-411A-8291-E211855963A2}" type="presParOf" srcId="{8A5D69D3-C08B-4658-8679-6E8C79EBB848}" destId="{07CFFD13-EFA6-4E0F-92C4-E250EE162A28}"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D55D9F-C172-4989-8EF8-1724A58C249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ACC9D59-E0AE-4EC3-BD5E-C3DA679F5465}">
      <dgm:prSet/>
      <dgm:spPr/>
      <dgm:t>
        <a:bodyPr/>
        <a:lstStyle/>
        <a:p>
          <a:r>
            <a:rPr lang="en-US" dirty="0"/>
            <a:t>John has a part-time job earning €2,000 per month. After taxes and day-to-day costs are paid (food, travel, rent) he has €100 remaining to save. </a:t>
          </a:r>
        </a:p>
      </dgm:t>
    </dgm:pt>
    <dgm:pt modelId="{02B122BB-0A1C-49F4-8967-24DF830F2AA0}" type="parTrans" cxnId="{AC6BF91A-61C0-47B5-BA33-643E95420634}">
      <dgm:prSet/>
      <dgm:spPr/>
      <dgm:t>
        <a:bodyPr/>
        <a:lstStyle/>
        <a:p>
          <a:endParaRPr lang="en-US"/>
        </a:p>
      </dgm:t>
    </dgm:pt>
    <dgm:pt modelId="{D0CCDBC6-FCDA-4786-850C-2BFABC2BA372}" type="sibTrans" cxnId="{AC6BF91A-61C0-47B5-BA33-643E95420634}">
      <dgm:prSet/>
      <dgm:spPr/>
      <dgm:t>
        <a:bodyPr/>
        <a:lstStyle/>
        <a:p>
          <a:endParaRPr lang="en-US"/>
        </a:p>
      </dgm:t>
    </dgm:pt>
    <dgm:pt modelId="{762CB93C-37FB-47BF-A3F8-0A899C2A3DD9}">
      <dgm:prSet/>
      <dgm:spPr/>
      <dgm:t>
        <a:bodyPr/>
        <a:lstStyle/>
        <a:p>
          <a:r>
            <a:rPr lang="en-US" dirty="0"/>
            <a:t>He hopes to save €12,000 in 12 months. Do you feel this is achievable? </a:t>
          </a:r>
        </a:p>
      </dgm:t>
    </dgm:pt>
    <dgm:pt modelId="{2CC55966-92A1-4E2E-9432-81E0E982CAFA}" type="parTrans" cxnId="{7F231747-C5AB-48F8-9D64-080B3746FA2E}">
      <dgm:prSet/>
      <dgm:spPr/>
      <dgm:t>
        <a:bodyPr/>
        <a:lstStyle/>
        <a:p>
          <a:endParaRPr lang="en-US"/>
        </a:p>
      </dgm:t>
    </dgm:pt>
    <dgm:pt modelId="{67D81DFC-B1BC-4DE7-899E-BE64FEE541CB}" type="sibTrans" cxnId="{7F231747-C5AB-48F8-9D64-080B3746FA2E}">
      <dgm:prSet/>
      <dgm:spPr/>
      <dgm:t>
        <a:bodyPr/>
        <a:lstStyle/>
        <a:p>
          <a:endParaRPr lang="en-US"/>
        </a:p>
      </dgm:t>
    </dgm:pt>
    <dgm:pt modelId="{D15CF242-4B9E-434B-AC13-67EA0075695A}">
      <dgm:prSet/>
      <dgm:spPr/>
      <dgm:t>
        <a:bodyPr/>
        <a:lstStyle/>
        <a:p>
          <a:r>
            <a:rPr lang="en-US"/>
            <a:t>Discuss? </a:t>
          </a:r>
        </a:p>
      </dgm:t>
    </dgm:pt>
    <dgm:pt modelId="{8499AC61-BB09-4200-AFE6-F8C9D32E0938}" type="parTrans" cxnId="{47A1E19E-CE95-4A24-A993-CB7D94159170}">
      <dgm:prSet/>
      <dgm:spPr/>
      <dgm:t>
        <a:bodyPr/>
        <a:lstStyle/>
        <a:p>
          <a:endParaRPr lang="en-US"/>
        </a:p>
      </dgm:t>
    </dgm:pt>
    <dgm:pt modelId="{8BC97857-9429-4B7C-A623-EC4E69DF53C4}" type="sibTrans" cxnId="{47A1E19E-CE95-4A24-A993-CB7D94159170}">
      <dgm:prSet/>
      <dgm:spPr/>
      <dgm:t>
        <a:bodyPr/>
        <a:lstStyle/>
        <a:p>
          <a:endParaRPr lang="en-US"/>
        </a:p>
      </dgm:t>
    </dgm:pt>
    <dgm:pt modelId="{1F2339E8-2CD8-42E3-A6E0-B4E136204E59}">
      <dgm:prSet/>
      <dgm:spPr/>
      <dgm:t>
        <a:bodyPr/>
        <a:lstStyle/>
        <a:p>
          <a:r>
            <a:rPr lang="en-US"/>
            <a:t>What aspects of the SMART approach cannot apply in this case, which ones do? </a:t>
          </a:r>
        </a:p>
      </dgm:t>
    </dgm:pt>
    <dgm:pt modelId="{4280525D-93F2-43B0-BB8D-96D40915E60F}" type="parTrans" cxnId="{29771C61-BD8B-45E6-BD41-A994D028D762}">
      <dgm:prSet/>
      <dgm:spPr/>
      <dgm:t>
        <a:bodyPr/>
        <a:lstStyle/>
        <a:p>
          <a:endParaRPr lang="en-US"/>
        </a:p>
      </dgm:t>
    </dgm:pt>
    <dgm:pt modelId="{158E3690-2E42-4C5A-AA08-92C6A29AD8BA}" type="sibTrans" cxnId="{29771C61-BD8B-45E6-BD41-A994D028D762}">
      <dgm:prSet/>
      <dgm:spPr/>
      <dgm:t>
        <a:bodyPr/>
        <a:lstStyle/>
        <a:p>
          <a:endParaRPr lang="en-US"/>
        </a:p>
      </dgm:t>
    </dgm:pt>
    <dgm:pt modelId="{863D6812-99A1-4248-8852-05278F763057}" type="pres">
      <dgm:prSet presAssocID="{1ED55D9F-C172-4989-8EF8-1724A58C2496}" presName="root" presStyleCnt="0">
        <dgm:presLayoutVars>
          <dgm:dir/>
          <dgm:resizeHandles val="exact"/>
        </dgm:presLayoutVars>
      </dgm:prSet>
      <dgm:spPr/>
    </dgm:pt>
    <dgm:pt modelId="{1DCF5158-B170-49C0-BF5A-64327F854B7F}" type="pres">
      <dgm:prSet presAssocID="{CACC9D59-E0AE-4EC3-BD5E-C3DA679F5465}" presName="compNode" presStyleCnt="0"/>
      <dgm:spPr/>
    </dgm:pt>
    <dgm:pt modelId="{16A94698-F08D-413B-90C4-2160B00F09C6}" type="pres">
      <dgm:prSet presAssocID="{CACC9D59-E0AE-4EC3-BD5E-C3DA679F5465}" presName="bgRect" presStyleLbl="bgShp" presStyleIdx="0" presStyleCnt="4"/>
      <dgm:spPr/>
    </dgm:pt>
    <dgm:pt modelId="{8EEB323A-DB24-430F-8769-4646A5B8D4F3}" type="pres">
      <dgm:prSet presAssocID="{CACC9D59-E0AE-4EC3-BD5E-C3DA679F546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92859D11-6152-47BF-B138-9A47A1CA7939}" type="pres">
      <dgm:prSet presAssocID="{CACC9D59-E0AE-4EC3-BD5E-C3DA679F5465}" presName="spaceRect" presStyleCnt="0"/>
      <dgm:spPr/>
    </dgm:pt>
    <dgm:pt modelId="{2C51496E-156E-4451-B8B6-E588563248CF}" type="pres">
      <dgm:prSet presAssocID="{CACC9D59-E0AE-4EC3-BD5E-C3DA679F5465}" presName="parTx" presStyleLbl="revTx" presStyleIdx="0" presStyleCnt="4">
        <dgm:presLayoutVars>
          <dgm:chMax val="0"/>
          <dgm:chPref val="0"/>
        </dgm:presLayoutVars>
      </dgm:prSet>
      <dgm:spPr/>
    </dgm:pt>
    <dgm:pt modelId="{21C59C43-FC57-457C-8B23-B52F4D4785FE}" type="pres">
      <dgm:prSet presAssocID="{D0CCDBC6-FCDA-4786-850C-2BFABC2BA372}" presName="sibTrans" presStyleCnt="0"/>
      <dgm:spPr/>
    </dgm:pt>
    <dgm:pt modelId="{7EFE3196-26BA-4994-AA82-6AE2391E6A75}" type="pres">
      <dgm:prSet presAssocID="{762CB93C-37FB-47BF-A3F8-0A899C2A3DD9}" presName="compNode" presStyleCnt="0"/>
      <dgm:spPr/>
    </dgm:pt>
    <dgm:pt modelId="{0670B95E-BB4A-4129-B280-D07C0C4EFC17}" type="pres">
      <dgm:prSet presAssocID="{762CB93C-37FB-47BF-A3F8-0A899C2A3DD9}" presName="bgRect" presStyleLbl="bgShp" presStyleIdx="1" presStyleCnt="4"/>
      <dgm:spPr/>
    </dgm:pt>
    <dgm:pt modelId="{14930985-76BB-43B6-BF9C-5B44F747388B}" type="pres">
      <dgm:prSet presAssocID="{762CB93C-37FB-47BF-A3F8-0A899C2A3DD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ggy Bank"/>
        </a:ext>
      </dgm:extLst>
    </dgm:pt>
    <dgm:pt modelId="{6EFFD940-62B8-4B3F-9E61-09CB2C5EFAE0}" type="pres">
      <dgm:prSet presAssocID="{762CB93C-37FB-47BF-A3F8-0A899C2A3DD9}" presName="spaceRect" presStyleCnt="0"/>
      <dgm:spPr/>
    </dgm:pt>
    <dgm:pt modelId="{CBF16EC2-E2B2-4F5B-B853-C800C6517A66}" type="pres">
      <dgm:prSet presAssocID="{762CB93C-37FB-47BF-A3F8-0A899C2A3DD9}" presName="parTx" presStyleLbl="revTx" presStyleIdx="1" presStyleCnt="4">
        <dgm:presLayoutVars>
          <dgm:chMax val="0"/>
          <dgm:chPref val="0"/>
        </dgm:presLayoutVars>
      </dgm:prSet>
      <dgm:spPr/>
    </dgm:pt>
    <dgm:pt modelId="{5BE0CF4F-B1EB-4969-A3BC-6F8C1646458B}" type="pres">
      <dgm:prSet presAssocID="{67D81DFC-B1BC-4DE7-899E-BE64FEE541CB}" presName="sibTrans" presStyleCnt="0"/>
      <dgm:spPr/>
    </dgm:pt>
    <dgm:pt modelId="{9993288D-BAD0-42E4-BFE1-17730BDDB81C}" type="pres">
      <dgm:prSet presAssocID="{D15CF242-4B9E-434B-AC13-67EA0075695A}" presName="compNode" presStyleCnt="0"/>
      <dgm:spPr/>
    </dgm:pt>
    <dgm:pt modelId="{AD2FB5D0-5670-4AE7-AFCC-C2C9C0975096}" type="pres">
      <dgm:prSet presAssocID="{D15CF242-4B9E-434B-AC13-67EA0075695A}" presName="bgRect" presStyleLbl="bgShp" presStyleIdx="2" presStyleCnt="4"/>
      <dgm:spPr/>
    </dgm:pt>
    <dgm:pt modelId="{93CE8E42-4FEE-4A99-B863-A83D9AD695E3}" type="pres">
      <dgm:prSet presAssocID="{D15CF242-4B9E-434B-AC13-67EA0075695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D4C64376-DC5B-482F-9EB4-536F83E3B805}" type="pres">
      <dgm:prSet presAssocID="{D15CF242-4B9E-434B-AC13-67EA0075695A}" presName="spaceRect" presStyleCnt="0"/>
      <dgm:spPr/>
    </dgm:pt>
    <dgm:pt modelId="{977CE4EC-5AFB-4ACA-A00C-E442B4437B92}" type="pres">
      <dgm:prSet presAssocID="{D15CF242-4B9E-434B-AC13-67EA0075695A}" presName="parTx" presStyleLbl="revTx" presStyleIdx="2" presStyleCnt="4">
        <dgm:presLayoutVars>
          <dgm:chMax val="0"/>
          <dgm:chPref val="0"/>
        </dgm:presLayoutVars>
      </dgm:prSet>
      <dgm:spPr/>
    </dgm:pt>
    <dgm:pt modelId="{D83014AC-F1FE-4F3A-B2A7-16FDC4226EFB}" type="pres">
      <dgm:prSet presAssocID="{8BC97857-9429-4B7C-A623-EC4E69DF53C4}" presName="sibTrans" presStyleCnt="0"/>
      <dgm:spPr/>
    </dgm:pt>
    <dgm:pt modelId="{9C01DB16-2BC9-439E-8FCD-4149AE3CA98A}" type="pres">
      <dgm:prSet presAssocID="{1F2339E8-2CD8-42E3-A6E0-B4E136204E59}" presName="compNode" presStyleCnt="0"/>
      <dgm:spPr/>
    </dgm:pt>
    <dgm:pt modelId="{BB2EA29A-04DA-4E85-8F57-D172E192D3BD}" type="pres">
      <dgm:prSet presAssocID="{1F2339E8-2CD8-42E3-A6E0-B4E136204E59}" presName="bgRect" presStyleLbl="bgShp" presStyleIdx="3" presStyleCnt="4"/>
      <dgm:spPr/>
    </dgm:pt>
    <dgm:pt modelId="{5AC32A80-84E4-4EEF-93C1-594BE13F0536}" type="pres">
      <dgm:prSet presAssocID="{1F2339E8-2CD8-42E3-A6E0-B4E136204E5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08A183D4-7766-4D37-98E6-52F40A5B04C1}" type="pres">
      <dgm:prSet presAssocID="{1F2339E8-2CD8-42E3-A6E0-B4E136204E59}" presName="spaceRect" presStyleCnt="0"/>
      <dgm:spPr/>
    </dgm:pt>
    <dgm:pt modelId="{B1C23F79-91B9-4BC7-8ABD-C703B7BF6A3F}" type="pres">
      <dgm:prSet presAssocID="{1F2339E8-2CD8-42E3-A6E0-B4E136204E59}" presName="parTx" presStyleLbl="revTx" presStyleIdx="3" presStyleCnt="4">
        <dgm:presLayoutVars>
          <dgm:chMax val="0"/>
          <dgm:chPref val="0"/>
        </dgm:presLayoutVars>
      </dgm:prSet>
      <dgm:spPr/>
    </dgm:pt>
  </dgm:ptLst>
  <dgm:cxnLst>
    <dgm:cxn modelId="{AC6BF91A-61C0-47B5-BA33-643E95420634}" srcId="{1ED55D9F-C172-4989-8EF8-1724A58C2496}" destId="{CACC9D59-E0AE-4EC3-BD5E-C3DA679F5465}" srcOrd="0" destOrd="0" parTransId="{02B122BB-0A1C-49F4-8967-24DF830F2AA0}" sibTransId="{D0CCDBC6-FCDA-4786-850C-2BFABC2BA372}"/>
    <dgm:cxn modelId="{B1C5882B-B65A-4B5A-8ED9-04A6C9D58335}" type="presOf" srcId="{CACC9D59-E0AE-4EC3-BD5E-C3DA679F5465}" destId="{2C51496E-156E-4451-B8B6-E588563248CF}" srcOrd="0" destOrd="0" presId="urn:microsoft.com/office/officeart/2018/2/layout/IconVerticalSolidList"/>
    <dgm:cxn modelId="{29771C61-BD8B-45E6-BD41-A994D028D762}" srcId="{1ED55D9F-C172-4989-8EF8-1724A58C2496}" destId="{1F2339E8-2CD8-42E3-A6E0-B4E136204E59}" srcOrd="3" destOrd="0" parTransId="{4280525D-93F2-43B0-BB8D-96D40915E60F}" sibTransId="{158E3690-2E42-4C5A-AA08-92C6A29AD8BA}"/>
    <dgm:cxn modelId="{AEDE9762-E7BB-4569-8E8B-7A519AB95B94}" type="presOf" srcId="{1ED55D9F-C172-4989-8EF8-1724A58C2496}" destId="{863D6812-99A1-4248-8852-05278F763057}" srcOrd="0" destOrd="0" presId="urn:microsoft.com/office/officeart/2018/2/layout/IconVerticalSolidList"/>
    <dgm:cxn modelId="{7F231747-C5AB-48F8-9D64-080B3746FA2E}" srcId="{1ED55D9F-C172-4989-8EF8-1724A58C2496}" destId="{762CB93C-37FB-47BF-A3F8-0A899C2A3DD9}" srcOrd="1" destOrd="0" parTransId="{2CC55966-92A1-4E2E-9432-81E0E982CAFA}" sibTransId="{67D81DFC-B1BC-4DE7-899E-BE64FEE541CB}"/>
    <dgm:cxn modelId="{3D9D2E4D-2F9F-4DBA-A36D-FB6A2A85314E}" type="presOf" srcId="{1F2339E8-2CD8-42E3-A6E0-B4E136204E59}" destId="{B1C23F79-91B9-4BC7-8ABD-C703B7BF6A3F}" srcOrd="0" destOrd="0" presId="urn:microsoft.com/office/officeart/2018/2/layout/IconVerticalSolidList"/>
    <dgm:cxn modelId="{47A1E19E-CE95-4A24-A993-CB7D94159170}" srcId="{1ED55D9F-C172-4989-8EF8-1724A58C2496}" destId="{D15CF242-4B9E-434B-AC13-67EA0075695A}" srcOrd="2" destOrd="0" parTransId="{8499AC61-BB09-4200-AFE6-F8C9D32E0938}" sibTransId="{8BC97857-9429-4B7C-A623-EC4E69DF53C4}"/>
    <dgm:cxn modelId="{F9BEA8C2-959B-4CE8-B34B-2FB5C48B1D44}" type="presOf" srcId="{762CB93C-37FB-47BF-A3F8-0A899C2A3DD9}" destId="{CBF16EC2-E2B2-4F5B-B853-C800C6517A66}" srcOrd="0" destOrd="0" presId="urn:microsoft.com/office/officeart/2018/2/layout/IconVerticalSolidList"/>
    <dgm:cxn modelId="{8DBA35E9-1CAD-4AC0-A851-D679A13C94A0}" type="presOf" srcId="{D15CF242-4B9E-434B-AC13-67EA0075695A}" destId="{977CE4EC-5AFB-4ACA-A00C-E442B4437B92}" srcOrd="0" destOrd="0" presId="urn:microsoft.com/office/officeart/2018/2/layout/IconVerticalSolidList"/>
    <dgm:cxn modelId="{AEF8A921-5511-4A64-B199-F3289AFEB926}" type="presParOf" srcId="{863D6812-99A1-4248-8852-05278F763057}" destId="{1DCF5158-B170-49C0-BF5A-64327F854B7F}" srcOrd="0" destOrd="0" presId="urn:microsoft.com/office/officeart/2018/2/layout/IconVerticalSolidList"/>
    <dgm:cxn modelId="{2C325EE2-19EC-42B7-9957-C5A678AE731E}" type="presParOf" srcId="{1DCF5158-B170-49C0-BF5A-64327F854B7F}" destId="{16A94698-F08D-413B-90C4-2160B00F09C6}" srcOrd="0" destOrd="0" presId="urn:microsoft.com/office/officeart/2018/2/layout/IconVerticalSolidList"/>
    <dgm:cxn modelId="{48E512AA-089E-43E4-903E-A31C8DB60929}" type="presParOf" srcId="{1DCF5158-B170-49C0-BF5A-64327F854B7F}" destId="{8EEB323A-DB24-430F-8769-4646A5B8D4F3}" srcOrd="1" destOrd="0" presId="urn:microsoft.com/office/officeart/2018/2/layout/IconVerticalSolidList"/>
    <dgm:cxn modelId="{6BD577B0-2EC0-43E5-BD40-2AE95C7B1B2E}" type="presParOf" srcId="{1DCF5158-B170-49C0-BF5A-64327F854B7F}" destId="{92859D11-6152-47BF-B138-9A47A1CA7939}" srcOrd="2" destOrd="0" presId="urn:microsoft.com/office/officeart/2018/2/layout/IconVerticalSolidList"/>
    <dgm:cxn modelId="{7F348E2A-3BCE-4C19-BA81-43E9C98A8C1B}" type="presParOf" srcId="{1DCF5158-B170-49C0-BF5A-64327F854B7F}" destId="{2C51496E-156E-4451-B8B6-E588563248CF}" srcOrd="3" destOrd="0" presId="urn:microsoft.com/office/officeart/2018/2/layout/IconVerticalSolidList"/>
    <dgm:cxn modelId="{154BF660-E493-4DA4-AD53-A862E6D723DF}" type="presParOf" srcId="{863D6812-99A1-4248-8852-05278F763057}" destId="{21C59C43-FC57-457C-8B23-B52F4D4785FE}" srcOrd="1" destOrd="0" presId="urn:microsoft.com/office/officeart/2018/2/layout/IconVerticalSolidList"/>
    <dgm:cxn modelId="{E4E1414F-F1B7-4AF8-BD4E-75772A257320}" type="presParOf" srcId="{863D6812-99A1-4248-8852-05278F763057}" destId="{7EFE3196-26BA-4994-AA82-6AE2391E6A75}" srcOrd="2" destOrd="0" presId="urn:microsoft.com/office/officeart/2018/2/layout/IconVerticalSolidList"/>
    <dgm:cxn modelId="{4703C346-C274-4308-AC83-7A8128AB7A27}" type="presParOf" srcId="{7EFE3196-26BA-4994-AA82-6AE2391E6A75}" destId="{0670B95E-BB4A-4129-B280-D07C0C4EFC17}" srcOrd="0" destOrd="0" presId="urn:microsoft.com/office/officeart/2018/2/layout/IconVerticalSolidList"/>
    <dgm:cxn modelId="{A3129AF3-08F8-46EE-815A-8C2D5CA40417}" type="presParOf" srcId="{7EFE3196-26BA-4994-AA82-6AE2391E6A75}" destId="{14930985-76BB-43B6-BF9C-5B44F747388B}" srcOrd="1" destOrd="0" presId="urn:microsoft.com/office/officeart/2018/2/layout/IconVerticalSolidList"/>
    <dgm:cxn modelId="{13819B0B-205B-43B3-8FD2-DF3469892634}" type="presParOf" srcId="{7EFE3196-26BA-4994-AA82-6AE2391E6A75}" destId="{6EFFD940-62B8-4B3F-9E61-09CB2C5EFAE0}" srcOrd="2" destOrd="0" presId="urn:microsoft.com/office/officeart/2018/2/layout/IconVerticalSolidList"/>
    <dgm:cxn modelId="{21B8B279-937D-436A-B858-417C93B81805}" type="presParOf" srcId="{7EFE3196-26BA-4994-AA82-6AE2391E6A75}" destId="{CBF16EC2-E2B2-4F5B-B853-C800C6517A66}" srcOrd="3" destOrd="0" presId="urn:microsoft.com/office/officeart/2018/2/layout/IconVerticalSolidList"/>
    <dgm:cxn modelId="{C5EADB2A-C983-4805-93A0-30957CDA67D1}" type="presParOf" srcId="{863D6812-99A1-4248-8852-05278F763057}" destId="{5BE0CF4F-B1EB-4969-A3BC-6F8C1646458B}" srcOrd="3" destOrd="0" presId="urn:microsoft.com/office/officeart/2018/2/layout/IconVerticalSolidList"/>
    <dgm:cxn modelId="{BCCE250D-AE10-4E14-81E4-295F4DB9587B}" type="presParOf" srcId="{863D6812-99A1-4248-8852-05278F763057}" destId="{9993288D-BAD0-42E4-BFE1-17730BDDB81C}" srcOrd="4" destOrd="0" presId="urn:microsoft.com/office/officeart/2018/2/layout/IconVerticalSolidList"/>
    <dgm:cxn modelId="{35E88126-5D0D-4717-BC06-2E9DDA69C801}" type="presParOf" srcId="{9993288D-BAD0-42E4-BFE1-17730BDDB81C}" destId="{AD2FB5D0-5670-4AE7-AFCC-C2C9C0975096}" srcOrd="0" destOrd="0" presId="urn:microsoft.com/office/officeart/2018/2/layout/IconVerticalSolidList"/>
    <dgm:cxn modelId="{B5B23158-75CE-4326-8D8A-E9B9FBAEAD85}" type="presParOf" srcId="{9993288D-BAD0-42E4-BFE1-17730BDDB81C}" destId="{93CE8E42-4FEE-4A99-B863-A83D9AD695E3}" srcOrd="1" destOrd="0" presId="urn:microsoft.com/office/officeart/2018/2/layout/IconVerticalSolidList"/>
    <dgm:cxn modelId="{5CAC2EB7-D687-4770-854C-38CB5675D220}" type="presParOf" srcId="{9993288D-BAD0-42E4-BFE1-17730BDDB81C}" destId="{D4C64376-DC5B-482F-9EB4-536F83E3B805}" srcOrd="2" destOrd="0" presId="urn:microsoft.com/office/officeart/2018/2/layout/IconVerticalSolidList"/>
    <dgm:cxn modelId="{B009EBDD-B2AC-4BC1-AEA8-14F489CFAA4A}" type="presParOf" srcId="{9993288D-BAD0-42E4-BFE1-17730BDDB81C}" destId="{977CE4EC-5AFB-4ACA-A00C-E442B4437B92}" srcOrd="3" destOrd="0" presId="urn:microsoft.com/office/officeart/2018/2/layout/IconVerticalSolidList"/>
    <dgm:cxn modelId="{5ED4331D-E4E0-4928-86C9-3B8C62E77284}" type="presParOf" srcId="{863D6812-99A1-4248-8852-05278F763057}" destId="{D83014AC-F1FE-4F3A-B2A7-16FDC4226EFB}" srcOrd="5" destOrd="0" presId="urn:microsoft.com/office/officeart/2018/2/layout/IconVerticalSolidList"/>
    <dgm:cxn modelId="{5BD4D12F-54D2-4425-8252-94AE5BD354B4}" type="presParOf" srcId="{863D6812-99A1-4248-8852-05278F763057}" destId="{9C01DB16-2BC9-439E-8FCD-4149AE3CA98A}" srcOrd="6" destOrd="0" presId="urn:microsoft.com/office/officeart/2018/2/layout/IconVerticalSolidList"/>
    <dgm:cxn modelId="{1968D4FC-FCA3-4460-8294-025DE6343118}" type="presParOf" srcId="{9C01DB16-2BC9-439E-8FCD-4149AE3CA98A}" destId="{BB2EA29A-04DA-4E85-8F57-D172E192D3BD}" srcOrd="0" destOrd="0" presId="urn:microsoft.com/office/officeart/2018/2/layout/IconVerticalSolidList"/>
    <dgm:cxn modelId="{8A8F33D6-369B-4F94-8FC8-E9E5994774BE}" type="presParOf" srcId="{9C01DB16-2BC9-439E-8FCD-4149AE3CA98A}" destId="{5AC32A80-84E4-4EEF-93C1-594BE13F0536}" srcOrd="1" destOrd="0" presId="urn:microsoft.com/office/officeart/2018/2/layout/IconVerticalSolidList"/>
    <dgm:cxn modelId="{3F1F7E1F-4C07-4B4C-B226-13CB4BF7CBD5}" type="presParOf" srcId="{9C01DB16-2BC9-439E-8FCD-4149AE3CA98A}" destId="{08A183D4-7766-4D37-98E6-52F40A5B04C1}" srcOrd="2" destOrd="0" presId="urn:microsoft.com/office/officeart/2018/2/layout/IconVerticalSolidList"/>
    <dgm:cxn modelId="{3DCBE4F1-CD3E-4DE0-897A-D591A62E8D00}" type="presParOf" srcId="{9C01DB16-2BC9-439E-8FCD-4149AE3CA98A}" destId="{B1C23F79-91B9-4BC7-8ABD-C703B7BF6A3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986EC7-FF3C-4D53-9D88-04071FE4447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6FD9BB8-2571-4007-B3D4-F6713BD7EC5D}">
      <dgm:prSet/>
      <dgm:spPr/>
      <dgm:t>
        <a:bodyPr/>
        <a:lstStyle/>
        <a:p>
          <a:pPr>
            <a:defRPr cap="all"/>
          </a:pPr>
          <a:r>
            <a:rPr lang="en-IE"/>
            <a:t>Specific ______________</a:t>
          </a:r>
          <a:endParaRPr lang="en-US"/>
        </a:p>
      </dgm:t>
    </dgm:pt>
    <dgm:pt modelId="{5D4B3E9B-4C59-4358-8336-0F302683F55A}" type="parTrans" cxnId="{6E338CE1-3C7B-465D-85B4-AFB15F67030E}">
      <dgm:prSet/>
      <dgm:spPr/>
      <dgm:t>
        <a:bodyPr/>
        <a:lstStyle/>
        <a:p>
          <a:endParaRPr lang="en-US"/>
        </a:p>
      </dgm:t>
    </dgm:pt>
    <dgm:pt modelId="{8276D5FC-C444-4CA7-B665-F3552BBF1EA0}" type="sibTrans" cxnId="{6E338CE1-3C7B-465D-85B4-AFB15F67030E}">
      <dgm:prSet/>
      <dgm:spPr/>
      <dgm:t>
        <a:bodyPr/>
        <a:lstStyle/>
        <a:p>
          <a:endParaRPr lang="en-US"/>
        </a:p>
      </dgm:t>
    </dgm:pt>
    <dgm:pt modelId="{54C660B9-091D-4BB9-9210-95BC16B30521}">
      <dgm:prSet/>
      <dgm:spPr/>
      <dgm:t>
        <a:bodyPr/>
        <a:lstStyle/>
        <a:p>
          <a:pPr>
            <a:defRPr cap="all"/>
          </a:pPr>
          <a:r>
            <a:rPr lang="en-IE"/>
            <a:t>Measurable ___________</a:t>
          </a:r>
          <a:endParaRPr lang="en-US"/>
        </a:p>
      </dgm:t>
    </dgm:pt>
    <dgm:pt modelId="{9B7ADFFC-6C26-4641-90BA-89946E8ED7FA}" type="parTrans" cxnId="{3C1A11FF-FA2E-4010-8F76-88EE4BD72517}">
      <dgm:prSet/>
      <dgm:spPr/>
      <dgm:t>
        <a:bodyPr/>
        <a:lstStyle/>
        <a:p>
          <a:endParaRPr lang="en-US"/>
        </a:p>
      </dgm:t>
    </dgm:pt>
    <dgm:pt modelId="{B9512C61-CC55-4AD9-A1B6-9F082C83EDE9}" type="sibTrans" cxnId="{3C1A11FF-FA2E-4010-8F76-88EE4BD72517}">
      <dgm:prSet/>
      <dgm:spPr/>
      <dgm:t>
        <a:bodyPr/>
        <a:lstStyle/>
        <a:p>
          <a:endParaRPr lang="en-US"/>
        </a:p>
      </dgm:t>
    </dgm:pt>
    <dgm:pt modelId="{BB6D263B-FEF1-47DE-B0B4-6108873BA9F8}">
      <dgm:prSet/>
      <dgm:spPr/>
      <dgm:t>
        <a:bodyPr/>
        <a:lstStyle/>
        <a:p>
          <a:pPr>
            <a:defRPr cap="all"/>
          </a:pPr>
          <a:r>
            <a:rPr lang="en-IE"/>
            <a:t>Attainable ____________</a:t>
          </a:r>
          <a:endParaRPr lang="en-US"/>
        </a:p>
      </dgm:t>
    </dgm:pt>
    <dgm:pt modelId="{9B46CD82-6654-493F-9435-F4862E12FC33}" type="parTrans" cxnId="{17846CA8-71D9-4337-BD28-DAAAA7859771}">
      <dgm:prSet/>
      <dgm:spPr/>
      <dgm:t>
        <a:bodyPr/>
        <a:lstStyle/>
        <a:p>
          <a:endParaRPr lang="en-US"/>
        </a:p>
      </dgm:t>
    </dgm:pt>
    <dgm:pt modelId="{4D9F3DA6-BAC4-4CDA-A878-57540FA58B8A}" type="sibTrans" cxnId="{17846CA8-71D9-4337-BD28-DAAAA7859771}">
      <dgm:prSet/>
      <dgm:spPr/>
      <dgm:t>
        <a:bodyPr/>
        <a:lstStyle/>
        <a:p>
          <a:endParaRPr lang="en-US"/>
        </a:p>
      </dgm:t>
    </dgm:pt>
    <dgm:pt modelId="{0B85B2C8-9F37-41A0-AC35-69798EC7E059}">
      <dgm:prSet/>
      <dgm:spPr/>
      <dgm:t>
        <a:bodyPr/>
        <a:lstStyle/>
        <a:p>
          <a:pPr>
            <a:defRPr cap="all"/>
          </a:pPr>
          <a:r>
            <a:rPr lang="en-IE"/>
            <a:t>Realistic ______________</a:t>
          </a:r>
          <a:endParaRPr lang="en-US"/>
        </a:p>
      </dgm:t>
    </dgm:pt>
    <dgm:pt modelId="{8D98CC3F-919F-4C88-9D52-747D525BD929}" type="parTrans" cxnId="{E94318E4-781B-469A-BDCA-48B29055FE39}">
      <dgm:prSet/>
      <dgm:spPr/>
      <dgm:t>
        <a:bodyPr/>
        <a:lstStyle/>
        <a:p>
          <a:endParaRPr lang="en-US"/>
        </a:p>
      </dgm:t>
    </dgm:pt>
    <dgm:pt modelId="{5A1D5658-9210-4EF2-B442-E947842A81B5}" type="sibTrans" cxnId="{E94318E4-781B-469A-BDCA-48B29055FE39}">
      <dgm:prSet/>
      <dgm:spPr/>
      <dgm:t>
        <a:bodyPr/>
        <a:lstStyle/>
        <a:p>
          <a:endParaRPr lang="en-US"/>
        </a:p>
      </dgm:t>
    </dgm:pt>
    <dgm:pt modelId="{97E6EF3C-9CB5-4E8F-8493-3C1FE81A91E3}">
      <dgm:prSet/>
      <dgm:spPr/>
      <dgm:t>
        <a:bodyPr/>
        <a:lstStyle/>
        <a:p>
          <a:pPr>
            <a:defRPr cap="all"/>
          </a:pPr>
          <a:r>
            <a:rPr lang="en-IE"/>
            <a:t>Time-bound ___________</a:t>
          </a:r>
          <a:endParaRPr lang="en-US"/>
        </a:p>
      </dgm:t>
    </dgm:pt>
    <dgm:pt modelId="{7991923D-E7A1-4F3C-AF56-5FE0323D63F6}" type="parTrans" cxnId="{34485C11-C1C9-482C-8C03-DF627635FEE5}">
      <dgm:prSet/>
      <dgm:spPr/>
      <dgm:t>
        <a:bodyPr/>
        <a:lstStyle/>
        <a:p>
          <a:endParaRPr lang="en-US"/>
        </a:p>
      </dgm:t>
    </dgm:pt>
    <dgm:pt modelId="{C30586E8-8327-44B5-B3A7-29DF0C9551A5}" type="sibTrans" cxnId="{34485C11-C1C9-482C-8C03-DF627635FEE5}">
      <dgm:prSet/>
      <dgm:spPr/>
      <dgm:t>
        <a:bodyPr/>
        <a:lstStyle/>
        <a:p>
          <a:endParaRPr lang="en-US"/>
        </a:p>
      </dgm:t>
    </dgm:pt>
    <dgm:pt modelId="{BD74E32C-7502-4EA9-B93E-BC1E56210A09}" type="pres">
      <dgm:prSet presAssocID="{64986EC7-FF3C-4D53-9D88-04071FE44474}" presName="root" presStyleCnt="0">
        <dgm:presLayoutVars>
          <dgm:dir/>
          <dgm:resizeHandles val="exact"/>
        </dgm:presLayoutVars>
      </dgm:prSet>
      <dgm:spPr/>
    </dgm:pt>
    <dgm:pt modelId="{CF0CFB63-B4C8-4058-9BD9-05CC651E0C39}" type="pres">
      <dgm:prSet presAssocID="{26FD9BB8-2571-4007-B3D4-F6713BD7EC5D}" presName="compNode" presStyleCnt="0"/>
      <dgm:spPr/>
    </dgm:pt>
    <dgm:pt modelId="{D7BB07A4-3048-4006-9EF2-598F41ED68CB}" type="pres">
      <dgm:prSet presAssocID="{26FD9BB8-2571-4007-B3D4-F6713BD7EC5D}" presName="iconBgRect" presStyleLbl="bgShp" presStyleIdx="0" presStyleCnt="5"/>
      <dgm:spPr/>
    </dgm:pt>
    <dgm:pt modelId="{40F9553E-70F7-4BAE-B50F-A48BE8259851}" type="pres">
      <dgm:prSet presAssocID="{26FD9BB8-2571-4007-B3D4-F6713BD7EC5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9567F3EA-24A4-4222-95F0-4DAC02A0F9B2}" type="pres">
      <dgm:prSet presAssocID="{26FD9BB8-2571-4007-B3D4-F6713BD7EC5D}" presName="spaceRect" presStyleCnt="0"/>
      <dgm:spPr/>
    </dgm:pt>
    <dgm:pt modelId="{6CE59C1D-BA5C-4367-95C6-4A713C6651AA}" type="pres">
      <dgm:prSet presAssocID="{26FD9BB8-2571-4007-B3D4-F6713BD7EC5D}" presName="textRect" presStyleLbl="revTx" presStyleIdx="0" presStyleCnt="5">
        <dgm:presLayoutVars>
          <dgm:chMax val="1"/>
          <dgm:chPref val="1"/>
        </dgm:presLayoutVars>
      </dgm:prSet>
      <dgm:spPr/>
    </dgm:pt>
    <dgm:pt modelId="{21C28D10-273C-47A2-B4DB-1D6D9C484396}" type="pres">
      <dgm:prSet presAssocID="{8276D5FC-C444-4CA7-B665-F3552BBF1EA0}" presName="sibTrans" presStyleCnt="0"/>
      <dgm:spPr/>
    </dgm:pt>
    <dgm:pt modelId="{60C063C3-72AE-44A4-A1D3-89D34CF002AA}" type="pres">
      <dgm:prSet presAssocID="{54C660B9-091D-4BB9-9210-95BC16B30521}" presName="compNode" presStyleCnt="0"/>
      <dgm:spPr/>
    </dgm:pt>
    <dgm:pt modelId="{D911166A-CF9D-4D46-BFB4-AC135A75C53C}" type="pres">
      <dgm:prSet presAssocID="{54C660B9-091D-4BB9-9210-95BC16B30521}" presName="iconBgRect" presStyleLbl="bgShp" presStyleIdx="1" presStyleCnt="5"/>
      <dgm:spPr/>
    </dgm:pt>
    <dgm:pt modelId="{B11F6607-7908-485A-8EC7-46CE473BC5D2}" type="pres">
      <dgm:prSet presAssocID="{54C660B9-091D-4BB9-9210-95BC16B3052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423E1F1A-9453-40EC-A27B-692B85F852CC}" type="pres">
      <dgm:prSet presAssocID="{54C660B9-091D-4BB9-9210-95BC16B30521}" presName="spaceRect" presStyleCnt="0"/>
      <dgm:spPr/>
    </dgm:pt>
    <dgm:pt modelId="{AE1CF08F-C71A-4F8D-B5C2-B49DE630C2DA}" type="pres">
      <dgm:prSet presAssocID="{54C660B9-091D-4BB9-9210-95BC16B30521}" presName="textRect" presStyleLbl="revTx" presStyleIdx="1" presStyleCnt="5">
        <dgm:presLayoutVars>
          <dgm:chMax val="1"/>
          <dgm:chPref val="1"/>
        </dgm:presLayoutVars>
      </dgm:prSet>
      <dgm:spPr/>
    </dgm:pt>
    <dgm:pt modelId="{D4F11534-DB68-44F4-86DD-C8F6F3D71243}" type="pres">
      <dgm:prSet presAssocID="{B9512C61-CC55-4AD9-A1B6-9F082C83EDE9}" presName="sibTrans" presStyleCnt="0"/>
      <dgm:spPr/>
    </dgm:pt>
    <dgm:pt modelId="{0F3D75B7-477D-4D00-8927-DC09686C2B2A}" type="pres">
      <dgm:prSet presAssocID="{BB6D263B-FEF1-47DE-B0B4-6108873BA9F8}" presName="compNode" presStyleCnt="0"/>
      <dgm:spPr/>
    </dgm:pt>
    <dgm:pt modelId="{F73B72FD-1AD8-44F8-BEC7-9E76E91FAB25}" type="pres">
      <dgm:prSet presAssocID="{BB6D263B-FEF1-47DE-B0B4-6108873BA9F8}" presName="iconBgRect" presStyleLbl="bgShp" presStyleIdx="2" presStyleCnt="5"/>
      <dgm:spPr/>
    </dgm:pt>
    <dgm:pt modelId="{F53776A6-6EBA-4FD3-A532-A6D7D6E3977D}" type="pres">
      <dgm:prSet presAssocID="{BB6D263B-FEF1-47DE-B0B4-6108873BA9F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48424387-6DDF-4615-8ABE-0DF884DEB604}" type="pres">
      <dgm:prSet presAssocID="{BB6D263B-FEF1-47DE-B0B4-6108873BA9F8}" presName="spaceRect" presStyleCnt="0"/>
      <dgm:spPr/>
    </dgm:pt>
    <dgm:pt modelId="{54209A79-12C0-45F4-8B5D-840213680A35}" type="pres">
      <dgm:prSet presAssocID="{BB6D263B-FEF1-47DE-B0B4-6108873BA9F8}" presName="textRect" presStyleLbl="revTx" presStyleIdx="2" presStyleCnt="5">
        <dgm:presLayoutVars>
          <dgm:chMax val="1"/>
          <dgm:chPref val="1"/>
        </dgm:presLayoutVars>
      </dgm:prSet>
      <dgm:spPr/>
    </dgm:pt>
    <dgm:pt modelId="{B483B2DA-6DF7-4B99-B151-D71E274B1BB6}" type="pres">
      <dgm:prSet presAssocID="{4D9F3DA6-BAC4-4CDA-A878-57540FA58B8A}" presName="sibTrans" presStyleCnt="0"/>
      <dgm:spPr/>
    </dgm:pt>
    <dgm:pt modelId="{543AE24E-4505-437C-99A6-1E7B507254ED}" type="pres">
      <dgm:prSet presAssocID="{0B85B2C8-9F37-41A0-AC35-69798EC7E059}" presName="compNode" presStyleCnt="0"/>
      <dgm:spPr/>
    </dgm:pt>
    <dgm:pt modelId="{DCD37B3E-29E8-4706-9438-D2A3A2046426}" type="pres">
      <dgm:prSet presAssocID="{0B85B2C8-9F37-41A0-AC35-69798EC7E059}" presName="iconBgRect" presStyleLbl="bgShp" presStyleIdx="3" presStyleCnt="5"/>
      <dgm:spPr/>
    </dgm:pt>
    <dgm:pt modelId="{1F6CDBB0-726E-46F1-BAFE-2F76D8A70B69}" type="pres">
      <dgm:prSet presAssocID="{0B85B2C8-9F37-41A0-AC35-69798EC7E05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book"/>
        </a:ext>
      </dgm:extLst>
    </dgm:pt>
    <dgm:pt modelId="{2E4D8A23-3AAA-4FA4-9AD8-E20C2AA1B322}" type="pres">
      <dgm:prSet presAssocID="{0B85B2C8-9F37-41A0-AC35-69798EC7E059}" presName="spaceRect" presStyleCnt="0"/>
      <dgm:spPr/>
    </dgm:pt>
    <dgm:pt modelId="{ACA24AAF-FD6E-41B3-B2F0-434E210B28E2}" type="pres">
      <dgm:prSet presAssocID="{0B85B2C8-9F37-41A0-AC35-69798EC7E059}" presName="textRect" presStyleLbl="revTx" presStyleIdx="3" presStyleCnt="5">
        <dgm:presLayoutVars>
          <dgm:chMax val="1"/>
          <dgm:chPref val="1"/>
        </dgm:presLayoutVars>
      </dgm:prSet>
      <dgm:spPr/>
    </dgm:pt>
    <dgm:pt modelId="{5F7D5727-B8AB-443E-A6F2-98D18470F151}" type="pres">
      <dgm:prSet presAssocID="{5A1D5658-9210-4EF2-B442-E947842A81B5}" presName="sibTrans" presStyleCnt="0"/>
      <dgm:spPr/>
    </dgm:pt>
    <dgm:pt modelId="{13BC8385-6B70-49C1-BDB1-5767B003C048}" type="pres">
      <dgm:prSet presAssocID="{97E6EF3C-9CB5-4E8F-8493-3C1FE81A91E3}" presName="compNode" presStyleCnt="0"/>
      <dgm:spPr/>
    </dgm:pt>
    <dgm:pt modelId="{F537E7DC-D8D7-4371-B752-BC5E418362FF}" type="pres">
      <dgm:prSet presAssocID="{97E6EF3C-9CB5-4E8F-8493-3C1FE81A91E3}" presName="iconBgRect" presStyleLbl="bgShp" presStyleIdx="4" presStyleCnt="5"/>
      <dgm:spPr/>
    </dgm:pt>
    <dgm:pt modelId="{9AE5B183-0CA7-492D-8767-EF215A304510}" type="pres">
      <dgm:prSet presAssocID="{97E6EF3C-9CB5-4E8F-8493-3C1FE81A91E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C658C61C-909D-4964-B4F9-953B392C927D}" type="pres">
      <dgm:prSet presAssocID="{97E6EF3C-9CB5-4E8F-8493-3C1FE81A91E3}" presName="spaceRect" presStyleCnt="0"/>
      <dgm:spPr/>
    </dgm:pt>
    <dgm:pt modelId="{4246A7EA-32D4-4374-868A-C858F1F0604D}" type="pres">
      <dgm:prSet presAssocID="{97E6EF3C-9CB5-4E8F-8493-3C1FE81A91E3}" presName="textRect" presStyleLbl="revTx" presStyleIdx="4" presStyleCnt="5">
        <dgm:presLayoutVars>
          <dgm:chMax val="1"/>
          <dgm:chPref val="1"/>
        </dgm:presLayoutVars>
      </dgm:prSet>
      <dgm:spPr/>
    </dgm:pt>
  </dgm:ptLst>
  <dgm:cxnLst>
    <dgm:cxn modelId="{C365D90C-2F43-44B5-9C99-7D9384A636CB}" type="presOf" srcId="{64986EC7-FF3C-4D53-9D88-04071FE44474}" destId="{BD74E32C-7502-4EA9-B93E-BC1E56210A09}" srcOrd="0" destOrd="0" presId="urn:microsoft.com/office/officeart/2018/5/layout/IconCircleLabelList"/>
    <dgm:cxn modelId="{34485C11-C1C9-482C-8C03-DF627635FEE5}" srcId="{64986EC7-FF3C-4D53-9D88-04071FE44474}" destId="{97E6EF3C-9CB5-4E8F-8493-3C1FE81A91E3}" srcOrd="4" destOrd="0" parTransId="{7991923D-E7A1-4F3C-AF56-5FE0323D63F6}" sibTransId="{C30586E8-8327-44B5-B3A7-29DF0C9551A5}"/>
    <dgm:cxn modelId="{FB9EB83F-9144-4DEE-8714-9193716F8F31}" type="presOf" srcId="{0B85B2C8-9F37-41A0-AC35-69798EC7E059}" destId="{ACA24AAF-FD6E-41B3-B2F0-434E210B28E2}" srcOrd="0" destOrd="0" presId="urn:microsoft.com/office/officeart/2018/5/layout/IconCircleLabelList"/>
    <dgm:cxn modelId="{60E41494-C493-441B-BB8C-4BEA40F5E82A}" type="presOf" srcId="{BB6D263B-FEF1-47DE-B0B4-6108873BA9F8}" destId="{54209A79-12C0-45F4-8B5D-840213680A35}" srcOrd="0" destOrd="0" presId="urn:microsoft.com/office/officeart/2018/5/layout/IconCircleLabelList"/>
    <dgm:cxn modelId="{17846CA8-71D9-4337-BD28-DAAAA7859771}" srcId="{64986EC7-FF3C-4D53-9D88-04071FE44474}" destId="{BB6D263B-FEF1-47DE-B0B4-6108873BA9F8}" srcOrd="2" destOrd="0" parTransId="{9B46CD82-6654-493F-9435-F4862E12FC33}" sibTransId="{4D9F3DA6-BAC4-4CDA-A878-57540FA58B8A}"/>
    <dgm:cxn modelId="{B274E5AA-AB55-4F35-9E08-DE60B1AF8FFD}" type="presOf" srcId="{97E6EF3C-9CB5-4E8F-8493-3C1FE81A91E3}" destId="{4246A7EA-32D4-4374-868A-C858F1F0604D}" srcOrd="0" destOrd="0" presId="urn:microsoft.com/office/officeart/2018/5/layout/IconCircleLabelList"/>
    <dgm:cxn modelId="{4EBC67AB-2262-4BE4-8769-7856A081F9E1}" type="presOf" srcId="{54C660B9-091D-4BB9-9210-95BC16B30521}" destId="{AE1CF08F-C71A-4F8D-B5C2-B49DE630C2DA}" srcOrd="0" destOrd="0" presId="urn:microsoft.com/office/officeart/2018/5/layout/IconCircleLabelList"/>
    <dgm:cxn modelId="{6E338CE1-3C7B-465D-85B4-AFB15F67030E}" srcId="{64986EC7-FF3C-4D53-9D88-04071FE44474}" destId="{26FD9BB8-2571-4007-B3D4-F6713BD7EC5D}" srcOrd="0" destOrd="0" parTransId="{5D4B3E9B-4C59-4358-8336-0F302683F55A}" sibTransId="{8276D5FC-C444-4CA7-B665-F3552BBF1EA0}"/>
    <dgm:cxn modelId="{E94318E4-781B-469A-BDCA-48B29055FE39}" srcId="{64986EC7-FF3C-4D53-9D88-04071FE44474}" destId="{0B85B2C8-9F37-41A0-AC35-69798EC7E059}" srcOrd="3" destOrd="0" parTransId="{8D98CC3F-919F-4C88-9D52-747D525BD929}" sibTransId="{5A1D5658-9210-4EF2-B442-E947842A81B5}"/>
    <dgm:cxn modelId="{2F8AF6FB-6B21-41CE-AA11-0C5C2C5F073C}" type="presOf" srcId="{26FD9BB8-2571-4007-B3D4-F6713BD7EC5D}" destId="{6CE59C1D-BA5C-4367-95C6-4A713C6651AA}" srcOrd="0" destOrd="0" presId="urn:microsoft.com/office/officeart/2018/5/layout/IconCircleLabelList"/>
    <dgm:cxn modelId="{3C1A11FF-FA2E-4010-8F76-88EE4BD72517}" srcId="{64986EC7-FF3C-4D53-9D88-04071FE44474}" destId="{54C660B9-091D-4BB9-9210-95BC16B30521}" srcOrd="1" destOrd="0" parTransId="{9B7ADFFC-6C26-4641-90BA-89946E8ED7FA}" sibTransId="{B9512C61-CC55-4AD9-A1B6-9F082C83EDE9}"/>
    <dgm:cxn modelId="{71A0FE15-EBC8-4F84-A1E4-FE180C4CFBAD}" type="presParOf" srcId="{BD74E32C-7502-4EA9-B93E-BC1E56210A09}" destId="{CF0CFB63-B4C8-4058-9BD9-05CC651E0C39}" srcOrd="0" destOrd="0" presId="urn:microsoft.com/office/officeart/2018/5/layout/IconCircleLabelList"/>
    <dgm:cxn modelId="{6AB3BBF2-B9B0-4694-9728-09D4E07CFDBA}" type="presParOf" srcId="{CF0CFB63-B4C8-4058-9BD9-05CC651E0C39}" destId="{D7BB07A4-3048-4006-9EF2-598F41ED68CB}" srcOrd="0" destOrd="0" presId="urn:microsoft.com/office/officeart/2018/5/layout/IconCircleLabelList"/>
    <dgm:cxn modelId="{CD3B5470-4AE3-4D1D-90FF-3C66924E0C6B}" type="presParOf" srcId="{CF0CFB63-B4C8-4058-9BD9-05CC651E0C39}" destId="{40F9553E-70F7-4BAE-B50F-A48BE8259851}" srcOrd="1" destOrd="0" presId="urn:microsoft.com/office/officeart/2018/5/layout/IconCircleLabelList"/>
    <dgm:cxn modelId="{14EE9FD4-694A-46EF-9A99-59706491E41B}" type="presParOf" srcId="{CF0CFB63-B4C8-4058-9BD9-05CC651E0C39}" destId="{9567F3EA-24A4-4222-95F0-4DAC02A0F9B2}" srcOrd="2" destOrd="0" presId="urn:microsoft.com/office/officeart/2018/5/layout/IconCircleLabelList"/>
    <dgm:cxn modelId="{AD8FAD0C-9170-42A0-84A8-319C0295F5AB}" type="presParOf" srcId="{CF0CFB63-B4C8-4058-9BD9-05CC651E0C39}" destId="{6CE59C1D-BA5C-4367-95C6-4A713C6651AA}" srcOrd="3" destOrd="0" presId="urn:microsoft.com/office/officeart/2018/5/layout/IconCircleLabelList"/>
    <dgm:cxn modelId="{3FD9C63B-4258-4E68-A46E-7B244AC014D6}" type="presParOf" srcId="{BD74E32C-7502-4EA9-B93E-BC1E56210A09}" destId="{21C28D10-273C-47A2-B4DB-1D6D9C484396}" srcOrd="1" destOrd="0" presId="urn:microsoft.com/office/officeart/2018/5/layout/IconCircleLabelList"/>
    <dgm:cxn modelId="{C2C63486-6389-4125-8B75-DE90E9E1ADAC}" type="presParOf" srcId="{BD74E32C-7502-4EA9-B93E-BC1E56210A09}" destId="{60C063C3-72AE-44A4-A1D3-89D34CF002AA}" srcOrd="2" destOrd="0" presId="urn:microsoft.com/office/officeart/2018/5/layout/IconCircleLabelList"/>
    <dgm:cxn modelId="{2E5FA26F-AAC9-4B24-92EB-FCEB51046A68}" type="presParOf" srcId="{60C063C3-72AE-44A4-A1D3-89D34CF002AA}" destId="{D911166A-CF9D-4D46-BFB4-AC135A75C53C}" srcOrd="0" destOrd="0" presId="urn:microsoft.com/office/officeart/2018/5/layout/IconCircleLabelList"/>
    <dgm:cxn modelId="{8F4EFE99-C917-4EF2-8F86-64145A0B428A}" type="presParOf" srcId="{60C063C3-72AE-44A4-A1D3-89D34CF002AA}" destId="{B11F6607-7908-485A-8EC7-46CE473BC5D2}" srcOrd="1" destOrd="0" presId="urn:microsoft.com/office/officeart/2018/5/layout/IconCircleLabelList"/>
    <dgm:cxn modelId="{0543A0E9-3F7D-4E09-83D0-6283787805C1}" type="presParOf" srcId="{60C063C3-72AE-44A4-A1D3-89D34CF002AA}" destId="{423E1F1A-9453-40EC-A27B-692B85F852CC}" srcOrd="2" destOrd="0" presId="urn:microsoft.com/office/officeart/2018/5/layout/IconCircleLabelList"/>
    <dgm:cxn modelId="{AD61E540-0562-429C-9C9F-19613251FD02}" type="presParOf" srcId="{60C063C3-72AE-44A4-A1D3-89D34CF002AA}" destId="{AE1CF08F-C71A-4F8D-B5C2-B49DE630C2DA}" srcOrd="3" destOrd="0" presId="urn:microsoft.com/office/officeart/2018/5/layout/IconCircleLabelList"/>
    <dgm:cxn modelId="{0FD740DE-0463-429B-BB6B-CE497FB03960}" type="presParOf" srcId="{BD74E32C-7502-4EA9-B93E-BC1E56210A09}" destId="{D4F11534-DB68-44F4-86DD-C8F6F3D71243}" srcOrd="3" destOrd="0" presId="urn:microsoft.com/office/officeart/2018/5/layout/IconCircleLabelList"/>
    <dgm:cxn modelId="{0CB13322-A5A8-4E17-8571-D80100A1528C}" type="presParOf" srcId="{BD74E32C-7502-4EA9-B93E-BC1E56210A09}" destId="{0F3D75B7-477D-4D00-8927-DC09686C2B2A}" srcOrd="4" destOrd="0" presId="urn:microsoft.com/office/officeart/2018/5/layout/IconCircleLabelList"/>
    <dgm:cxn modelId="{418F9990-3C8D-4AD7-84A1-8421AA197799}" type="presParOf" srcId="{0F3D75B7-477D-4D00-8927-DC09686C2B2A}" destId="{F73B72FD-1AD8-44F8-BEC7-9E76E91FAB25}" srcOrd="0" destOrd="0" presId="urn:microsoft.com/office/officeart/2018/5/layout/IconCircleLabelList"/>
    <dgm:cxn modelId="{80ED819D-229E-42B1-B140-F63EF9909CB8}" type="presParOf" srcId="{0F3D75B7-477D-4D00-8927-DC09686C2B2A}" destId="{F53776A6-6EBA-4FD3-A532-A6D7D6E3977D}" srcOrd="1" destOrd="0" presId="urn:microsoft.com/office/officeart/2018/5/layout/IconCircleLabelList"/>
    <dgm:cxn modelId="{A4DBAEEE-1ACE-46F6-A9FF-72B6A53F3701}" type="presParOf" srcId="{0F3D75B7-477D-4D00-8927-DC09686C2B2A}" destId="{48424387-6DDF-4615-8ABE-0DF884DEB604}" srcOrd="2" destOrd="0" presId="urn:microsoft.com/office/officeart/2018/5/layout/IconCircleLabelList"/>
    <dgm:cxn modelId="{372D89A3-70D8-4622-88AC-97815F5DAB7A}" type="presParOf" srcId="{0F3D75B7-477D-4D00-8927-DC09686C2B2A}" destId="{54209A79-12C0-45F4-8B5D-840213680A35}" srcOrd="3" destOrd="0" presId="urn:microsoft.com/office/officeart/2018/5/layout/IconCircleLabelList"/>
    <dgm:cxn modelId="{633D028E-7852-4BA1-B8C5-7E42DC319F76}" type="presParOf" srcId="{BD74E32C-7502-4EA9-B93E-BC1E56210A09}" destId="{B483B2DA-6DF7-4B99-B151-D71E274B1BB6}" srcOrd="5" destOrd="0" presId="urn:microsoft.com/office/officeart/2018/5/layout/IconCircleLabelList"/>
    <dgm:cxn modelId="{84C01A25-9CF6-41B9-902C-2AAEDFB8FE35}" type="presParOf" srcId="{BD74E32C-7502-4EA9-B93E-BC1E56210A09}" destId="{543AE24E-4505-437C-99A6-1E7B507254ED}" srcOrd="6" destOrd="0" presId="urn:microsoft.com/office/officeart/2018/5/layout/IconCircleLabelList"/>
    <dgm:cxn modelId="{939F287A-96F1-4D76-BDE4-D030B6055A49}" type="presParOf" srcId="{543AE24E-4505-437C-99A6-1E7B507254ED}" destId="{DCD37B3E-29E8-4706-9438-D2A3A2046426}" srcOrd="0" destOrd="0" presId="urn:microsoft.com/office/officeart/2018/5/layout/IconCircleLabelList"/>
    <dgm:cxn modelId="{54B38955-0E9E-4886-8A3B-D0FC1E975D6D}" type="presParOf" srcId="{543AE24E-4505-437C-99A6-1E7B507254ED}" destId="{1F6CDBB0-726E-46F1-BAFE-2F76D8A70B69}" srcOrd="1" destOrd="0" presId="urn:microsoft.com/office/officeart/2018/5/layout/IconCircleLabelList"/>
    <dgm:cxn modelId="{56256074-4233-4590-A5C0-17ADFD675000}" type="presParOf" srcId="{543AE24E-4505-437C-99A6-1E7B507254ED}" destId="{2E4D8A23-3AAA-4FA4-9AD8-E20C2AA1B322}" srcOrd="2" destOrd="0" presId="urn:microsoft.com/office/officeart/2018/5/layout/IconCircleLabelList"/>
    <dgm:cxn modelId="{FBFDD130-8657-4676-B08D-09F474965B61}" type="presParOf" srcId="{543AE24E-4505-437C-99A6-1E7B507254ED}" destId="{ACA24AAF-FD6E-41B3-B2F0-434E210B28E2}" srcOrd="3" destOrd="0" presId="urn:microsoft.com/office/officeart/2018/5/layout/IconCircleLabelList"/>
    <dgm:cxn modelId="{C205CD81-B2A5-4162-86F3-E3CD07F83D97}" type="presParOf" srcId="{BD74E32C-7502-4EA9-B93E-BC1E56210A09}" destId="{5F7D5727-B8AB-443E-A6F2-98D18470F151}" srcOrd="7" destOrd="0" presId="urn:microsoft.com/office/officeart/2018/5/layout/IconCircleLabelList"/>
    <dgm:cxn modelId="{1825A61A-892C-407C-8C1F-3DA2083FFC28}" type="presParOf" srcId="{BD74E32C-7502-4EA9-B93E-BC1E56210A09}" destId="{13BC8385-6B70-49C1-BDB1-5767B003C048}" srcOrd="8" destOrd="0" presId="urn:microsoft.com/office/officeart/2018/5/layout/IconCircleLabelList"/>
    <dgm:cxn modelId="{5C293A7A-0C2D-4F97-BF83-F634E3ABF754}" type="presParOf" srcId="{13BC8385-6B70-49C1-BDB1-5767B003C048}" destId="{F537E7DC-D8D7-4371-B752-BC5E418362FF}" srcOrd="0" destOrd="0" presId="urn:microsoft.com/office/officeart/2018/5/layout/IconCircleLabelList"/>
    <dgm:cxn modelId="{048A2A88-8DE6-4671-8843-F3A61074B5EA}" type="presParOf" srcId="{13BC8385-6B70-49C1-BDB1-5767B003C048}" destId="{9AE5B183-0CA7-492D-8767-EF215A304510}" srcOrd="1" destOrd="0" presId="urn:microsoft.com/office/officeart/2018/5/layout/IconCircleLabelList"/>
    <dgm:cxn modelId="{C4851DD2-B4B5-49C3-A2BF-BC7F533232A8}" type="presParOf" srcId="{13BC8385-6B70-49C1-BDB1-5767B003C048}" destId="{C658C61C-909D-4964-B4F9-953B392C927D}" srcOrd="2" destOrd="0" presId="urn:microsoft.com/office/officeart/2018/5/layout/IconCircleLabelList"/>
    <dgm:cxn modelId="{1FECBED6-BCDC-4131-9372-4368921F01ED}" type="presParOf" srcId="{13BC8385-6B70-49C1-BDB1-5767B003C048}" destId="{4246A7EA-32D4-4374-868A-C858F1F0604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3C11F-E823-4995-9078-4739047C2F2E}">
      <dsp:nvSpPr>
        <dsp:cNvPr id="0" name=""/>
        <dsp:cNvSpPr/>
      </dsp:nvSpPr>
      <dsp:spPr>
        <a:xfrm>
          <a:off x="0" y="665190"/>
          <a:ext cx="9618133" cy="12280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227FB9-1325-4F4A-8CD6-9722141248D0}">
      <dsp:nvSpPr>
        <dsp:cNvPr id="0" name=""/>
        <dsp:cNvSpPr/>
      </dsp:nvSpPr>
      <dsp:spPr>
        <a:xfrm>
          <a:off x="371483" y="941500"/>
          <a:ext cx="675424" cy="675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7C278C0-506C-407D-A885-C2263E67A86C}">
      <dsp:nvSpPr>
        <dsp:cNvPr id="0" name=""/>
        <dsp:cNvSpPr/>
      </dsp:nvSpPr>
      <dsp:spPr>
        <a:xfrm>
          <a:off x="1418391" y="665190"/>
          <a:ext cx="8199741" cy="1228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968" tIns="129968" rIns="129968" bIns="129968" numCol="1" spcCol="1270" anchor="ctr" anchorCtr="0">
          <a:noAutofit/>
        </a:bodyPr>
        <a:lstStyle/>
        <a:p>
          <a:pPr marL="0" lvl="0" indent="0" algn="l" defTabSz="800100">
            <a:lnSpc>
              <a:spcPct val="90000"/>
            </a:lnSpc>
            <a:spcBef>
              <a:spcPct val="0"/>
            </a:spcBef>
            <a:spcAft>
              <a:spcPct val="35000"/>
            </a:spcAft>
            <a:buNone/>
          </a:pPr>
          <a:r>
            <a:rPr lang="en-GB" sz="1800" kern="1200" dirty="0"/>
            <a:t>The objective of this exercise is to consider people and money. In particular, we have nine public figures that have, in their own way, differing relationships with money. Some want more, some want to share it and others have given their lives to helping others. </a:t>
          </a:r>
          <a:endParaRPr lang="en-US" sz="1800" kern="1200" dirty="0"/>
        </a:p>
      </dsp:txBody>
      <dsp:txXfrm>
        <a:off x="1418391" y="665190"/>
        <a:ext cx="8199741" cy="1228044"/>
      </dsp:txXfrm>
    </dsp:sp>
    <dsp:sp modelId="{76ABF602-057B-4CB0-8A32-6BF692F5BA6C}">
      <dsp:nvSpPr>
        <dsp:cNvPr id="0" name=""/>
        <dsp:cNvSpPr/>
      </dsp:nvSpPr>
      <dsp:spPr>
        <a:xfrm>
          <a:off x="0" y="2200246"/>
          <a:ext cx="9618133" cy="12280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499E67-48E7-4C04-B563-FA9DE69ED97C}">
      <dsp:nvSpPr>
        <dsp:cNvPr id="0" name=""/>
        <dsp:cNvSpPr/>
      </dsp:nvSpPr>
      <dsp:spPr>
        <a:xfrm>
          <a:off x="371483" y="2476556"/>
          <a:ext cx="675424" cy="6754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55EC09-7915-4003-9587-DC29B40F08E9}">
      <dsp:nvSpPr>
        <dsp:cNvPr id="0" name=""/>
        <dsp:cNvSpPr/>
      </dsp:nvSpPr>
      <dsp:spPr>
        <a:xfrm>
          <a:off x="1418391" y="2200246"/>
          <a:ext cx="8199741" cy="1228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968" tIns="129968" rIns="129968" bIns="129968" numCol="1" spcCol="1270" anchor="ctr" anchorCtr="0">
          <a:noAutofit/>
        </a:bodyPr>
        <a:lstStyle/>
        <a:p>
          <a:pPr marL="0" lvl="0" indent="0" algn="l" defTabSz="800100">
            <a:lnSpc>
              <a:spcPct val="90000"/>
            </a:lnSpc>
            <a:spcBef>
              <a:spcPct val="0"/>
            </a:spcBef>
            <a:spcAft>
              <a:spcPct val="35000"/>
            </a:spcAft>
            <a:buNone/>
          </a:pPr>
          <a:r>
            <a:rPr lang="en-GB" sz="1800" kern="1200"/>
            <a:t>The exercise should be conducted to examine which, if any of the people listed would have more, or less impact on your own attitude to money. </a:t>
          </a:r>
          <a:endParaRPr lang="en-US" sz="1800" kern="1200"/>
        </a:p>
      </dsp:txBody>
      <dsp:txXfrm>
        <a:off x="1418391" y="2200246"/>
        <a:ext cx="8199741" cy="1228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C6F49-467A-4101-B6CE-F5208E9C09B4}">
      <dsp:nvSpPr>
        <dsp:cNvPr id="0" name=""/>
        <dsp:cNvSpPr/>
      </dsp:nvSpPr>
      <dsp:spPr>
        <a:xfrm>
          <a:off x="411752" y="1478"/>
          <a:ext cx="2045262" cy="122715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Wealth consists not in having great possessions, but in having few wants. --Epictetus</a:t>
          </a:r>
          <a:endParaRPr lang="en-US" sz="1000" kern="1200"/>
        </a:p>
      </dsp:txBody>
      <dsp:txXfrm>
        <a:off x="411752" y="1478"/>
        <a:ext cx="2045262" cy="1227157"/>
      </dsp:txXfrm>
    </dsp:sp>
    <dsp:sp modelId="{2EC4CE34-9F2B-4F2A-8257-12945C7765E5}">
      <dsp:nvSpPr>
        <dsp:cNvPr id="0" name=""/>
        <dsp:cNvSpPr/>
      </dsp:nvSpPr>
      <dsp:spPr>
        <a:xfrm>
          <a:off x="2661541" y="1478"/>
          <a:ext cx="2045262" cy="122715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i="1" kern="1200"/>
            <a:t>I love money. I love everything about it. I bought some pretty good stuff. Got me a $300 pair of socks. Got a fur sink. An electric dog polisher. A gasoline powered turtleneck sweater. And, of course, I bought some dumb stuff, too.</a:t>
          </a:r>
          <a:r>
            <a:rPr lang="en-GB" sz="1000" kern="1200"/>
            <a:t> --Steve Martin</a:t>
          </a:r>
          <a:endParaRPr lang="en-US" sz="1000" kern="1200"/>
        </a:p>
      </dsp:txBody>
      <dsp:txXfrm>
        <a:off x="2661541" y="1478"/>
        <a:ext cx="2045262" cy="1227157"/>
      </dsp:txXfrm>
    </dsp:sp>
    <dsp:sp modelId="{F289C2BE-D374-429C-8D06-D3B9A1E87559}">
      <dsp:nvSpPr>
        <dsp:cNvPr id="0" name=""/>
        <dsp:cNvSpPr/>
      </dsp:nvSpPr>
      <dsp:spPr>
        <a:xfrm>
          <a:off x="4911329" y="1478"/>
          <a:ext cx="2045262" cy="1227157"/>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i="1" kern="1200"/>
            <a:t>An investment in knowledge pays the best interest</a:t>
          </a:r>
          <a:r>
            <a:rPr lang="en-GB" sz="1000" kern="1200"/>
            <a:t>. --Benjamin Franklin</a:t>
          </a:r>
          <a:endParaRPr lang="en-US" sz="1000" kern="1200"/>
        </a:p>
      </dsp:txBody>
      <dsp:txXfrm>
        <a:off x="4911329" y="1478"/>
        <a:ext cx="2045262" cy="1227157"/>
      </dsp:txXfrm>
    </dsp:sp>
    <dsp:sp modelId="{25F1F0D9-C763-4223-A259-94ABEF5143AC}">
      <dsp:nvSpPr>
        <dsp:cNvPr id="0" name=""/>
        <dsp:cNvSpPr/>
      </dsp:nvSpPr>
      <dsp:spPr>
        <a:xfrm>
          <a:off x="7161117" y="1478"/>
          <a:ext cx="2045262" cy="122715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i="1" kern="1200"/>
            <a:t>Annual income twenty pounds, annual expenditure nineteen six, result happiness. Annual income twenty pounds, annual expenditure twenty pound ought and six, result misery.</a:t>
          </a:r>
          <a:r>
            <a:rPr lang="en-GB" sz="1000" kern="1200"/>
            <a:t> --Charles Dickens</a:t>
          </a:r>
          <a:endParaRPr lang="en-US" sz="1000" kern="1200"/>
        </a:p>
      </dsp:txBody>
      <dsp:txXfrm>
        <a:off x="7161117" y="1478"/>
        <a:ext cx="2045262" cy="1227157"/>
      </dsp:txXfrm>
    </dsp:sp>
    <dsp:sp modelId="{0DA95130-E135-4DDF-AB03-F74CD58DB712}">
      <dsp:nvSpPr>
        <dsp:cNvPr id="0" name=""/>
        <dsp:cNvSpPr/>
      </dsp:nvSpPr>
      <dsp:spPr>
        <a:xfrm>
          <a:off x="411752" y="1433162"/>
          <a:ext cx="2045262" cy="1227157"/>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i="1" kern="1200"/>
            <a:t>Money never made a man happy yet, nor will it. The more a man has, the more he wants. Instead of filling a vacuum, it makes one</a:t>
          </a:r>
          <a:r>
            <a:rPr lang="en-GB" sz="1000" kern="1200"/>
            <a:t>. --Benjamin Franklin</a:t>
          </a:r>
          <a:endParaRPr lang="en-US" sz="1000" kern="1200"/>
        </a:p>
      </dsp:txBody>
      <dsp:txXfrm>
        <a:off x="411752" y="1433162"/>
        <a:ext cx="2045262" cy="1227157"/>
      </dsp:txXfrm>
    </dsp:sp>
    <dsp:sp modelId="{98D38F3C-0D53-4FB2-89D8-C8D29E9BAEFC}">
      <dsp:nvSpPr>
        <dsp:cNvPr id="0" name=""/>
        <dsp:cNvSpPr/>
      </dsp:nvSpPr>
      <dsp:spPr>
        <a:xfrm>
          <a:off x="2661541" y="1433162"/>
          <a:ext cx="2045262" cy="122715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i="1" kern="1200"/>
            <a:t>Empty pockets never held anyone back. Only empty heads and empty hearts can do that.</a:t>
          </a:r>
          <a:r>
            <a:rPr lang="en-GB" sz="1000" kern="1200"/>
            <a:t> --Norman Vincent Peale</a:t>
          </a:r>
          <a:endParaRPr lang="en-US" sz="1000" kern="1200"/>
        </a:p>
      </dsp:txBody>
      <dsp:txXfrm>
        <a:off x="2661541" y="1433162"/>
        <a:ext cx="2045262" cy="1227157"/>
      </dsp:txXfrm>
    </dsp:sp>
    <dsp:sp modelId="{DE201AB8-B015-4116-8148-98C1E59BB86A}">
      <dsp:nvSpPr>
        <dsp:cNvPr id="0" name=""/>
        <dsp:cNvSpPr/>
      </dsp:nvSpPr>
      <dsp:spPr>
        <a:xfrm>
          <a:off x="4911329" y="1433162"/>
          <a:ext cx="2045262" cy="122715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i="1" kern="1200" dirty="0">
              <a:solidFill>
                <a:schemeClr val="tx1"/>
              </a:solidFill>
            </a:rPr>
            <a:t>If money is your hope for independence you will never have it. The only real security that a man will have in this world is a reserve of knowledge, experience, and ability</a:t>
          </a:r>
          <a:r>
            <a:rPr lang="en-GB" sz="1100" kern="1200" dirty="0">
              <a:solidFill>
                <a:schemeClr val="tx1"/>
              </a:solidFill>
            </a:rPr>
            <a:t>. --Henry Ford</a:t>
          </a:r>
          <a:endParaRPr lang="en-US" sz="1100" kern="1200" dirty="0">
            <a:solidFill>
              <a:schemeClr val="tx1"/>
            </a:solidFill>
          </a:endParaRPr>
        </a:p>
      </dsp:txBody>
      <dsp:txXfrm>
        <a:off x="4911329" y="1433162"/>
        <a:ext cx="2045262" cy="1227157"/>
      </dsp:txXfrm>
    </dsp:sp>
    <dsp:sp modelId="{07CFFD13-EFA6-4E0F-92C4-E250EE162A28}">
      <dsp:nvSpPr>
        <dsp:cNvPr id="0" name=""/>
        <dsp:cNvSpPr/>
      </dsp:nvSpPr>
      <dsp:spPr>
        <a:xfrm>
          <a:off x="7161117" y="1433162"/>
          <a:ext cx="2045262" cy="1227157"/>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i="1" kern="1200" dirty="0"/>
            <a:t>Compound interest is the eighth wonder of the world. He who understands it, earns it... he who doesn't... pays it – </a:t>
          </a:r>
          <a:r>
            <a:rPr lang="en-GB" sz="1200" kern="1200" dirty="0"/>
            <a:t>Albert Einstein</a:t>
          </a:r>
          <a:endParaRPr lang="en-US" sz="1200" kern="1200" dirty="0"/>
        </a:p>
      </dsp:txBody>
      <dsp:txXfrm>
        <a:off x="7161117" y="1433162"/>
        <a:ext cx="2045262" cy="1227157"/>
      </dsp:txXfrm>
    </dsp:sp>
    <dsp:sp modelId="{D4723D68-C39A-4DFE-B3AA-443E1CBC9024}">
      <dsp:nvSpPr>
        <dsp:cNvPr id="0" name=""/>
        <dsp:cNvSpPr/>
      </dsp:nvSpPr>
      <dsp:spPr>
        <a:xfrm>
          <a:off x="3786435" y="2864845"/>
          <a:ext cx="2045262" cy="122715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Class Discussion – what do those quotes mean to you and do you agree with them? </a:t>
          </a:r>
        </a:p>
      </dsp:txBody>
      <dsp:txXfrm>
        <a:off x="3786435" y="2864845"/>
        <a:ext cx="2045262" cy="1227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C6F49-467A-4101-B6CE-F5208E9C09B4}">
      <dsp:nvSpPr>
        <dsp:cNvPr id="0" name=""/>
        <dsp:cNvSpPr/>
      </dsp:nvSpPr>
      <dsp:spPr>
        <a:xfrm>
          <a:off x="2817" y="593689"/>
          <a:ext cx="2235464" cy="134127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Epictetus - </a:t>
          </a:r>
          <a:r>
            <a:rPr lang="en-GB" sz="1000" b="0" i="0" kern="1200" dirty="0">
              <a:solidFill>
                <a:schemeClr val="tx1"/>
              </a:solidFill>
            </a:rPr>
            <a:t>Epictetus was a Greek Stoic philosopher. He was born into slavery at Hierapolis, Phrygia and lived in Rome until his banishment, after which he spent the rest of his life in Nicopolis in northwestern Greece</a:t>
          </a:r>
          <a:endParaRPr lang="en-US" sz="1000" kern="1200" dirty="0">
            <a:solidFill>
              <a:schemeClr val="tx1"/>
            </a:solidFill>
          </a:endParaRPr>
        </a:p>
      </dsp:txBody>
      <dsp:txXfrm>
        <a:off x="2817" y="593689"/>
        <a:ext cx="2235464" cy="1341278"/>
      </dsp:txXfrm>
    </dsp:sp>
    <dsp:sp modelId="{2EC4CE34-9F2B-4F2A-8257-12945C7765E5}">
      <dsp:nvSpPr>
        <dsp:cNvPr id="0" name=""/>
        <dsp:cNvSpPr/>
      </dsp:nvSpPr>
      <dsp:spPr>
        <a:xfrm>
          <a:off x="2461828" y="593689"/>
          <a:ext cx="2235464" cy="1341278"/>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chemeClr val="tx1"/>
              </a:solidFill>
            </a:rPr>
            <a:t>Steve Martin </a:t>
          </a:r>
          <a:r>
            <a:rPr lang="en-GB" sz="1000" kern="1200" dirty="0">
              <a:solidFill>
                <a:schemeClr val="tx1"/>
              </a:solidFill>
            </a:rPr>
            <a:t>is an American comedian</a:t>
          </a:r>
          <a:endParaRPr lang="en-US" sz="1000" kern="1200" dirty="0">
            <a:solidFill>
              <a:schemeClr val="tx1"/>
            </a:solidFill>
          </a:endParaRPr>
        </a:p>
      </dsp:txBody>
      <dsp:txXfrm>
        <a:off x="2461828" y="593689"/>
        <a:ext cx="2235464" cy="1341278"/>
      </dsp:txXfrm>
    </dsp:sp>
    <dsp:sp modelId="{F289C2BE-D374-429C-8D06-D3B9A1E87559}">
      <dsp:nvSpPr>
        <dsp:cNvPr id="0" name=""/>
        <dsp:cNvSpPr/>
      </dsp:nvSpPr>
      <dsp:spPr>
        <a:xfrm>
          <a:off x="4920839" y="593689"/>
          <a:ext cx="2235464" cy="1341278"/>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chemeClr val="tx1"/>
              </a:solidFill>
            </a:rPr>
            <a:t>Benjamin Franklin </a:t>
          </a:r>
          <a:r>
            <a:rPr lang="en-GB" sz="800" kern="1200" dirty="0">
              <a:solidFill>
                <a:schemeClr val="tx1"/>
              </a:solidFill>
            </a:rPr>
            <a:t>- </a:t>
          </a:r>
          <a:r>
            <a:rPr lang="en-GB" sz="800" b="0" i="0" kern="1200" dirty="0">
              <a:solidFill>
                <a:schemeClr val="tx1"/>
              </a:solidFill>
            </a:rPr>
            <a:t>Benjamin Franklin (1706–1790) was a renowned American  Founding Father, and diplomat who played a pivotal role in the American Revolution and the founding of the United States. As a key figure, he helped draft the Declaration of Independence, signed the Constitution, and negotiated the 1783 Treaty of Paris. Beyond politics, he was a celebrated inventor, printer, scientist, and writer. </a:t>
          </a:r>
          <a:endParaRPr lang="en-US" sz="800" kern="1200" dirty="0">
            <a:solidFill>
              <a:schemeClr val="tx1"/>
            </a:solidFill>
          </a:endParaRPr>
        </a:p>
      </dsp:txBody>
      <dsp:txXfrm>
        <a:off x="4920839" y="593689"/>
        <a:ext cx="2235464" cy="1341278"/>
      </dsp:txXfrm>
    </dsp:sp>
    <dsp:sp modelId="{25F1F0D9-C763-4223-A259-94ABEF5143AC}">
      <dsp:nvSpPr>
        <dsp:cNvPr id="0" name=""/>
        <dsp:cNvSpPr/>
      </dsp:nvSpPr>
      <dsp:spPr>
        <a:xfrm>
          <a:off x="7379850" y="593689"/>
          <a:ext cx="2235464" cy="1341278"/>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Charles Dickens – no introduction necessary</a:t>
          </a:r>
          <a:endParaRPr lang="en-US" sz="1200" kern="1200" dirty="0"/>
        </a:p>
      </dsp:txBody>
      <dsp:txXfrm>
        <a:off x="7379850" y="593689"/>
        <a:ext cx="2235464" cy="1341278"/>
      </dsp:txXfrm>
    </dsp:sp>
    <dsp:sp modelId="{98D38F3C-0D53-4FB2-89D8-C8D29E9BAEFC}">
      <dsp:nvSpPr>
        <dsp:cNvPr id="0" name=""/>
        <dsp:cNvSpPr/>
      </dsp:nvSpPr>
      <dsp:spPr>
        <a:xfrm>
          <a:off x="1232323" y="2158514"/>
          <a:ext cx="2235464" cy="134127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Norman Vincent Peale - </a:t>
          </a:r>
          <a:r>
            <a:rPr lang="en-GB" sz="800" b="0" i="0" kern="1200" dirty="0"/>
            <a:t>was an </a:t>
          </a:r>
          <a:r>
            <a:rPr lang="en-GB" sz="800" kern="1200" dirty="0"/>
            <a:t>American </a:t>
          </a:r>
          <a:r>
            <a:rPr lang="en-GB" sz="1200" kern="1200" dirty="0"/>
            <a:t>minister and author</a:t>
          </a:r>
          <a:r>
            <a:rPr lang="en-GB" sz="1200" b="0" i="0" kern="1200" dirty="0"/>
            <a:t>, best known for popularizing the concept of positive thinking through his 1952 bestseller, </a:t>
          </a:r>
          <a:r>
            <a:rPr lang="en-GB" sz="1200" b="0" i="1" kern="1200" dirty="0"/>
            <a:t>The Power of Positive Thinking</a:t>
          </a:r>
          <a:r>
            <a:rPr lang="en-GB" sz="1200" b="0" i="0" kern="1200" dirty="0"/>
            <a:t>.</a:t>
          </a:r>
          <a:endParaRPr lang="en-US" sz="1200" kern="1200" dirty="0"/>
        </a:p>
      </dsp:txBody>
      <dsp:txXfrm>
        <a:off x="1232323" y="2158514"/>
        <a:ext cx="2235464" cy="1341278"/>
      </dsp:txXfrm>
    </dsp:sp>
    <dsp:sp modelId="{DE201AB8-B015-4116-8148-98C1E59BB86A}">
      <dsp:nvSpPr>
        <dsp:cNvPr id="0" name=""/>
        <dsp:cNvSpPr/>
      </dsp:nvSpPr>
      <dsp:spPr>
        <a:xfrm>
          <a:off x="3691334" y="2158514"/>
          <a:ext cx="2235464" cy="134127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Henry Ford – Founder of the Ford Motor Company</a:t>
          </a:r>
          <a:endParaRPr lang="en-US" sz="1200" kern="1200" dirty="0"/>
        </a:p>
      </dsp:txBody>
      <dsp:txXfrm>
        <a:off x="3691334" y="2158514"/>
        <a:ext cx="2235464" cy="1341278"/>
      </dsp:txXfrm>
    </dsp:sp>
    <dsp:sp modelId="{07CFFD13-EFA6-4E0F-92C4-E250EE162A28}">
      <dsp:nvSpPr>
        <dsp:cNvPr id="0" name=""/>
        <dsp:cNvSpPr/>
      </dsp:nvSpPr>
      <dsp:spPr>
        <a:xfrm>
          <a:off x="6150345" y="2158514"/>
          <a:ext cx="2235464" cy="1341278"/>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Albert Einstein – no introduction necessary</a:t>
          </a:r>
          <a:endParaRPr lang="en-US" sz="1200" kern="1200" dirty="0"/>
        </a:p>
      </dsp:txBody>
      <dsp:txXfrm>
        <a:off x="6150345" y="2158514"/>
        <a:ext cx="2235464" cy="1341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94698-F08D-413B-90C4-2160B00F09C6}">
      <dsp:nvSpPr>
        <dsp:cNvPr id="0" name=""/>
        <dsp:cNvSpPr/>
      </dsp:nvSpPr>
      <dsp:spPr>
        <a:xfrm>
          <a:off x="0" y="2066"/>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EB323A-DB24-430F-8769-4646A5B8D4F3}">
      <dsp:nvSpPr>
        <dsp:cNvPr id="0" name=""/>
        <dsp:cNvSpPr/>
      </dsp:nvSpPr>
      <dsp:spPr>
        <a:xfrm>
          <a:off x="316857" y="237745"/>
          <a:ext cx="576104" cy="576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C51496E-156E-4451-B8B6-E588563248CF}">
      <dsp:nvSpPr>
        <dsp:cNvPr id="0" name=""/>
        <dsp:cNvSpPr/>
      </dsp:nvSpPr>
      <dsp:spPr>
        <a:xfrm>
          <a:off x="1209819" y="2066"/>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755650">
            <a:lnSpc>
              <a:spcPct val="90000"/>
            </a:lnSpc>
            <a:spcBef>
              <a:spcPct val="0"/>
            </a:spcBef>
            <a:spcAft>
              <a:spcPct val="35000"/>
            </a:spcAft>
            <a:buNone/>
          </a:pPr>
          <a:r>
            <a:rPr lang="en-US" sz="1700" kern="1200" dirty="0"/>
            <a:t>John has a part-time job earning €2,000 per month. After taxes and day-to-day costs are paid (food, travel, rent) he has €100 remaining to save. </a:t>
          </a:r>
        </a:p>
      </dsp:txBody>
      <dsp:txXfrm>
        <a:off x="1209819" y="2066"/>
        <a:ext cx="5418984" cy="1047462"/>
      </dsp:txXfrm>
    </dsp:sp>
    <dsp:sp modelId="{0670B95E-BB4A-4129-B280-D07C0C4EFC17}">
      <dsp:nvSpPr>
        <dsp:cNvPr id="0" name=""/>
        <dsp:cNvSpPr/>
      </dsp:nvSpPr>
      <dsp:spPr>
        <a:xfrm>
          <a:off x="0" y="1311395"/>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30985-76BB-43B6-BF9C-5B44F747388B}">
      <dsp:nvSpPr>
        <dsp:cNvPr id="0" name=""/>
        <dsp:cNvSpPr/>
      </dsp:nvSpPr>
      <dsp:spPr>
        <a:xfrm>
          <a:off x="316857" y="1547074"/>
          <a:ext cx="576104" cy="576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BF16EC2-E2B2-4F5B-B853-C800C6517A66}">
      <dsp:nvSpPr>
        <dsp:cNvPr id="0" name=""/>
        <dsp:cNvSpPr/>
      </dsp:nvSpPr>
      <dsp:spPr>
        <a:xfrm>
          <a:off x="1209819" y="1311395"/>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755650">
            <a:lnSpc>
              <a:spcPct val="90000"/>
            </a:lnSpc>
            <a:spcBef>
              <a:spcPct val="0"/>
            </a:spcBef>
            <a:spcAft>
              <a:spcPct val="35000"/>
            </a:spcAft>
            <a:buNone/>
          </a:pPr>
          <a:r>
            <a:rPr lang="en-US" sz="1700" kern="1200" dirty="0"/>
            <a:t>He hopes to save €12,000 in 12 months. Do you feel this is achievable? </a:t>
          </a:r>
        </a:p>
      </dsp:txBody>
      <dsp:txXfrm>
        <a:off x="1209819" y="1311395"/>
        <a:ext cx="5418984" cy="1047462"/>
      </dsp:txXfrm>
    </dsp:sp>
    <dsp:sp modelId="{AD2FB5D0-5670-4AE7-AFCC-C2C9C0975096}">
      <dsp:nvSpPr>
        <dsp:cNvPr id="0" name=""/>
        <dsp:cNvSpPr/>
      </dsp:nvSpPr>
      <dsp:spPr>
        <a:xfrm>
          <a:off x="0" y="2620723"/>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CE8E42-4FEE-4A99-B863-A83D9AD695E3}">
      <dsp:nvSpPr>
        <dsp:cNvPr id="0" name=""/>
        <dsp:cNvSpPr/>
      </dsp:nvSpPr>
      <dsp:spPr>
        <a:xfrm>
          <a:off x="316857" y="2856402"/>
          <a:ext cx="576104" cy="5761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77CE4EC-5AFB-4ACA-A00C-E442B4437B92}">
      <dsp:nvSpPr>
        <dsp:cNvPr id="0" name=""/>
        <dsp:cNvSpPr/>
      </dsp:nvSpPr>
      <dsp:spPr>
        <a:xfrm>
          <a:off x="1209819" y="2620723"/>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755650">
            <a:lnSpc>
              <a:spcPct val="90000"/>
            </a:lnSpc>
            <a:spcBef>
              <a:spcPct val="0"/>
            </a:spcBef>
            <a:spcAft>
              <a:spcPct val="35000"/>
            </a:spcAft>
            <a:buNone/>
          </a:pPr>
          <a:r>
            <a:rPr lang="en-US" sz="1700" kern="1200"/>
            <a:t>Discuss? </a:t>
          </a:r>
        </a:p>
      </dsp:txBody>
      <dsp:txXfrm>
        <a:off x="1209819" y="2620723"/>
        <a:ext cx="5418984" cy="1047462"/>
      </dsp:txXfrm>
    </dsp:sp>
    <dsp:sp modelId="{BB2EA29A-04DA-4E85-8F57-D172E192D3BD}">
      <dsp:nvSpPr>
        <dsp:cNvPr id="0" name=""/>
        <dsp:cNvSpPr/>
      </dsp:nvSpPr>
      <dsp:spPr>
        <a:xfrm>
          <a:off x="0" y="3930051"/>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C32A80-84E4-4EEF-93C1-594BE13F0536}">
      <dsp:nvSpPr>
        <dsp:cNvPr id="0" name=""/>
        <dsp:cNvSpPr/>
      </dsp:nvSpPr>
      <dsp:spPr>
        <a:xfrm>
          <a:off x="316857" y="4165730"/>
          <a:ext cx="576104" cy="5761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1C23F79-91B9-4BC7-8ABD-C703B7BF6A3F}">
      <dsp:nvSpPr>
        <dsp:cNvPr id="0" name=""/>
        <dsp:cNvSpPr/>
      </dsp:nvSpPr>
      <dsp:spPr>
        <a:xfrm>
          <a:off x="1209819" y="3930051"/>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755650">
            <a:lnSpc>
              <a:spcPct val="90000"/>
            </a:lnSpc>
            <a:spcBef>
              <a:spcPct val="0"/>
            </a:spcBef>
            <a:spcAft>
              <a:spcPct val="35000"/>
            </a:spcAft>
            <a:buNone/>
          </a:pPr>
          <a:r>
            <a:rPr lang="en-US" sz="1700" kern="1200"/>
            <a:t>What aspects of the SMART approach cannot apply in this case, which ones do? </a:t>
          </a:r>
        </a:p>
      </dsp:txBody>
      <dsp:txXfrm>
        <a:off x="1209819" y="3930051"/>
        <a:ext cx="5418984" cy="10474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B07A4-3048-4006-9EF2-598F41ED68CB}">
      <dsp:nvSpPr>
        <dsp:cNvPr id="0" name=""/>
        <dsp:cNvSpPr/>
      </dsp:nvSpPr>
      <dsp:spPr>
        <a:xfrm>
          <a:off x="333420" y="1035295"/>
          <a:ext cx="1028302" cy="102830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F9553E-70F7-4BAE-B50F-A48BE8259851}">
      <dsp:nvSpPr>
        <dsp:cNvPr id="0" name=""/>
        <dsp:cNvSpPr/>
      </dsp:nvSpPr>
      <dsp:spPr>
        <a:xfrm>
          <a:off x="552567" y="1254442"/>
          <a:ext cx="590009" cy="5900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CE59C1D-BA5C-4367-95C6-4A713C6651AA}">
      <dsp:nvSpPr>
        <dsp:cNvPr id="0" name=""/>
        <dsp:cNvSpPr/>
      </dsp:nvSpPr>
      <dsp:spPr>
        <a:xfrm>
          <a:off x="4701" y="2383889"/>
          <a:ext cx="1685742" cy="67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IE" sz="1800" kern="1200"/>
            <a:t>Specific ______________</a:t>
          </a:r>
          <a:endParaRPr lang="en-US" sz="1800" kern="1200"/>
        </a:p>
      </dsp:txBody>
      <dsp:txXfrm>
        <a:off x="4701" y="2383889"/>
        <a:ext cx="1685742" cy="674296"/>
      </dsp:txXfrm>
    </dsp:sp>
    <dsp:sp modelId="{D911166A-CF9D-4D46-BFB4-AC135A75C53C}">
      <dsp:nvSpPr>
        <dsp:cNvPr id="0" name=""/>
        <dsp:cNvSpPr/>
      </dsp:nvSpPr>
      <dsp:spPr>
        <a:xfrm>
          <a:off x="2314168" y="1035295"/>
          <a:ext cx="1028302" cy="102830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1F6607-7908-485A-8EC7-46CE473BC5D2}">
      <dsp:nvSpPr>
        <dsp:cNvPr id="0" name=""/>
        <dsp:cNvSpPr/>
      </dsp:nvSpPr>
      <dsp:spPr>
        <a:xfrm>
          <a:off x="2533314" y="1254442"/>
          <a:ext cx="590009" cy="5900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E1CF08F-C71A-4F8D-B5C2-B49DE630C2DA}">
      <dsp:nvSpPr>
        <dsp:cNvPr id="0" name=""/>
        <dsp:cNvSpPr/>
      </dsp:nvSpPr>
      <dsp:spPr>
        <a:xfrm>
          <a:off x="1985448" y="2383889"/>
          <a:ext cx="1685742" cy="67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IE" sz="1800" kern="1200"/>
            <a:t>Measurable ___________</a:t>
          </a:r>
          <a:endParaRPr lang="en-US" sz="1800" kern="1200"/>
        </a:p>
      </dsp:txBody>
      <dsp:txXfrm>
        <a:off x="1985448" y="2383889"/>
        <a:ext cx="1685742" cy="674296"/>
      </dsp:txXfrm>
    </dsp:sp>
    <dsp:sp modelId="{F73B72FD-1AD8-44F8-BEC7-9E76E91FAB25}">
      <dsp:nvSpPr>
        <dsp:cNvPr id="0" name=""/>
        <dsp:cNvSpPr/>
      </dsp:nvSpPr>
      <dsp:spPr>
        <a:xfrm>
          <a:off x="4294915" y="1035295"/>
          <a:ext cx="1028302" cy="102830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3776A6-6EBA-4FD3-A532-A6D7D6E3977D}">
      <dsp:nvSpPr>
        <dsp:cNvPr id="0" name=""/>
        <dsp:cNvSpPr/>
      </dsp:nvSpPr>
      <dsp:spPr>
        <a:xfrm>
          <a:off x="4514061" y="1254442"/>
          <a:ext cx="590009" cy="5900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4209A79-12C0-45F4-8B5D-840213680A35}">
      <dsp:nvSpPr>
        <dsp:cNvPr id="0" name=""/>
        <dsp:cNvSpPr/>
      </dsp:nvSpPr>
      <dsp:spPr>
        <a:xfrm>
          <a:off x="3966195" y="2383889"/>
          <a:ext cx="1685742" cy="67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IE" sz="1800" kern="1200"/>
            <a:t>Attainable ____________</a:t>
          </a:r>
          <a:endParaRPr lang="en-US" sz="1800" kern="1200"/>
        </a:p>
      </dsp:txBody>
      <dsp:txXfrm>
        <a:off x="3966195" y="2383889"/>
        <a:ext cx="1685742" cy="674296"/>
      </dsp:txXfrm>
    </dsp:sp>
    <dsp:sp modelId="{DCD37B3E-29E8-4706-9438-D2A3A2046426}">
      <dsp:nvSpPr>
        <dsp:cNvPr id="0" name=""/>
        <dsp:cNvSpPr/>
      </dsp:nvSpPr>
      <dsp:spPr>
        <a:xfrm>
          <a:off x="6275662" y="1035295"/>
          <a:ext cx="1028302" cy="102830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6CDBB0-726E-46F1-BAFE-2F76D8A70B69}">
      <dsp:nvSpPr>
        <dsp:cNvPr id="0" name=""/>
        <dsp:cNvSpPr/>
      </dsp:nvSpPr>
      <dsp:spPr>
        <a:xfrm>
          <a:off x="6494808" y="1254442"/>
          <a:ext cx="590009" cy="5900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CA24AAF-FD6E-41B3-B2F0-434E210B28E2}">
      <dsp:nvSpPr>
        <dsp:cNvPr id="0" name=""/>
        <dsp:cNvSpPr/>
      </dsp:nvSpPr>
      <dsp:spPr>
        <a:xfrm>
          <a:off x="5946942" y="2383889"/>
          <a:ext cx="1685742" cy="67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IE" sz="1800" kern="1200"/>
            <a:t>Realistic ______________</a:t>
          </a:r>
          <a:endParaRPr lang="en-US" sz="1800" kern="1200"/>
        </a:p>
      </dsp:txBody>
      <dsp:txXfrm>
        <a:off x="5946942" y="2383889"/>
        <a:ext cx="1685742" cy="674296"/>
      </dsp:txXfrm>
    </dsp:sp>
    <dsp:sp modelId="{F537E7DC-D8D7-4371-B752-BC5E418362FF}">
      <dsp:nvSpPr>
        <dsp:cNvPr id="0" name=""/>
        <dsp:cNvSpPr/>
      </dsp:nvSpPr>
      <dsp:spPr>
        <a:xfrm>
          <a:off x="8256409" y="1035295"/>
          <a:ext cx="1028302" cy="102830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E5B183-0CA7-492D-8767-EF215A304510}">
      <dsp:nvSpPr>
        <dsp:cNvPr id="0" name=""/>
        <dsp:cNvSpPr/>
      </dsp:nvSpPr>
      <dsp:spPr>
        <a:xfrm>
          <a:off x="8475555" y="1254442"/>
          <a:ext cx="590009" cy="5900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46A7EA-32D4-4374-868A-C858F1F0604D}">
      <dsp:nvSpPr>
        <dsp:cNvPr id="0" name=""/>
        <dsp:cNvSpPr/>
      </dsp:nvSpPr>
      <dsp:spPr>
        <a:xfrm>
          <a:off x="7927689" y="2383889"/>
          <a:ext cx="1685742" cy="67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IE" sz="1800" kern="1200"/>
            <a:t>Time-bound ___________</a:t>
          </a:r>
          <a:endParaRPr lang="en-US" sz="1800" kern="1200"/>
        </a:p>
      </dsp:txBody>
      <dsp:txXfrm>
        <a:off x="7927689" y="2383889"/>
        <a:ext cx="1685742" cy="67429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158F7-F899-461A-BA8D-F8F75AF75C32}" type="datetimeFigureOut">
              <a:rPr lang="en-IE" smtClean="0"/>
              <a:t>13/02/2026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55824E-254A-493E-B382-CF07D4A63B96}" type="slidenum">
              <a:rPr lang="en-IE" smtClean="0"/>
              <a:t>‹#›</a:t>
            </a:fld>
            <a:endParaRPr lang="en-IE"/>
          </a:p>
        </p:txBody>
      </p:sp>
    </p:spTree>
    <p:extLst>
      <p:ext uri="{BB962C8B-B14F-4D97-AF65-F5344CB8AC3E}">
        <p14:creationId xmlns:p14="http://schemas.microsoft.com/office/powerpoint/2010/main" val="230153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955824E-254A-493E-B382-CF07D4A63B96}" type="slidenum">
              <a:rPr lang="en-IE" smtClean="0"/>
              <a:t>31</a:t>
            </a:fld>
            <a:endParaRPr lang="en-IE"/>
          </a:p>
        </p:txBody>
      </p:sp>
    </p:spTree>
    <p:extLst>
      <p:ext uri="{BB962C8B-B14F-4D97-AF65-F5344CB8AC3E}">
        <p14:creationId xmlns:p14="http://schemas.microsoft.com/office/powerpoint/2010/main" val="3712820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955824E-254A-493E-B382-CF07D4A63B96}" type="slidenum">
              <a:rPr lang="en-IE" smtClean="0"/>
              <a:t>36</a:t>
            </a:fld>
            <a:endParaRPr lang="en-IE"/>
          </a:p>
        </p:txBody>
      </p:sp>
    </p:spTree>
    <p:extLst>
      <p:ext uri="{BB962C8B-B14F-4D97-AF65-F5344CB8AC3E}">
        <p14:creationId xmlns:p14="http://schemas.microsoft.com/office/powerpoint/2010/main" val="2035055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8E25A-6B9D-96D3-7AC1-3B2F91A1E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63F9E-7234-B9CB-9A39-35819D530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33CD8-B99B-24EE-E77D-F4CD91873A11}"/>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73C9DF2C-D1C8-AD71-5FCF-29C3FF29BCE8}"/>
              </a:ext>
            </a:extLst>
          </p:cNvPr>
          <p:cNvSpPr>
            <a:spLocks noGrp="1"/>
          </p:cNvSpPr>
          <p:nvPr>
            <p:ph type="sldNum" sz="quarter" idx="5"/>
          </p:nvPr>
        </p:nvSpPr>
        <p:spPr/>
        <p:txBody>
          <a:bodyPr/>
          <a:lstStyle/>
          <a:p>
            <a:fld id="{A955824E-254A-493E-B382-CF07D4A63B96}" type="slidenum">
              <a:rPr lang="en-IE" smtClean="0"/>
              <a:t>37</a:t>
            </a:fld>
            <a:endParaRPr lang="en-IE"/>
          </a:p>
        </p:txBody>
      </p:sp>
    </p:spTree>
    <p:extLst>
      <p:ext uri="{BB962C8B-B14F-4D97-AF65-F5344CB8AC3E}">
        <p14:creationId xmlns:p14="http://schemas.microsoft.com/office/powerpoint/2010/main" val="1866748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304794F-B66E-4709-B80F-C80A4208A9D7}" type="datetimeFigureOut">
              <a:rPr lang="en-IE" smtClean="0"/>
              <a:t>13/02/2026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2243189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304794F-B66E-4709-B80F-C80A4208A9D7}" type="datetimeFigureOut">
              <a:rPr lang="en-IE" smtClean="0"/>
              <a:t>13/02/2026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2031159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304794F-B66E-4709-B80F-C80A4208A9D7}" type="datetimeFigureOut">
              <a:rPr lang="en-IE" smtClean="0"/>
              <a:t>13/02/2026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D8E551-A97F-4682-B70A-8DCD69756581}"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81357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304794F-B66E-4709-B80F-C80A4208A9D7}" type="datetimeFigureOut">
              <a:rPr lang="en-IE" smtClean="0"/>
              <a:t>13/02/2026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3796269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304794F-B66E-4709-B80F-C80A4208A9D7}" type="datetimeFigureOut">
              <a:rPr lang="en-IE" smtClean="0"/>
              <a:t>13/02/2026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D8E551-A97F-4682-B70A-8DCD69756581}"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68047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304794F-B66E-4709-B80F-C80A4208A9D7}" type="datetimeFigureOut">
              <a:rPr lang="en-IE" smtClean="0"/>
              <a:t>13/02/2026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1085308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304794F-B66E-4709-B80F-C80A4208A9D7}" type="datetimeFigureOut">
              <a:rPr lang="en-IE" smtClean="0"/>
              <a:t>13/02/2026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261957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304794F-B66E-4709-B80F-C80A4208A9D7}" type="datetimeFigureOut">
              <a:rPr lang="en-IE" smtClean="0"/>
              <a:t>13/02/2026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317240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304794F-B66E-4709-B80F-C80A4208A9D7}" type="datetimeFigureOut">
              <a:rPr lang="en-IE" smtClean="0"/>
              <a:t>13/02/2026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37522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304794F-B66E-4709-B80F-C80A4208A9D7}" type="datetimeFigureOut">
              <a:rPr lang="en-IE" smtClean="0"/>
              <a:t>13/02/2026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932930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304794F-B66E-4709-B80F-C80A4208A9D7}" type="datetimeFigureOut">
              <a:rPr lang="en-IE" smtClean="0"/>
              <a:t>13/02/2026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394602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304794F-B66E-4709-B80F-C80A4208A9D7}" type="datetimeFigureOut">
              <a:rPr lang="en-IE" smtClean="0"/>
              <a:t>13/02/2026</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4051231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304794F-B66E-4709-B80F-C80A4208A9D7}" type="datetimeFigureOut">
              <a:rPr lang="en-IE" smtClean="0"/>
              <a:t>13/02/2026</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372623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04794F-B66E-4709-B80F-C80A4208A9D7}" type="datetimeFigureOut">
              <a:rPr lang="en-IE" smtClean="0"/>
              <a:t>13/02/2026</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135465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304794F-B66E-4709-B80F-C80A4208A9D7}" type="datetimeFigureOut">
              <a:rPr lang="en-IE" smtClean="0"/>
              <a:t>13/02/2026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1765036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304794F-B66E-4709-B80F-C80A4208A9D7}" type="datetimeFigureOut">
              <a:rPr lang="en-IE" smtClean="0"/>
              <a:t>13/02/2026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5D8E551-A97F-4682-B70A-8DCD69756581}" type="slidenum">
              <a:rPr lang="en-IE" smtClean="0"/>
              <a:t>‹#›</a:t>
            </a:fld>
            <a:endParaRPr lang="en-IE"/>
          </a:p>
        </p:txBody>
      </p:sp>
    </p:spTree>
    <p:extLst>
      <p:ext uri="{BB962C8B-B14F-4D97-AF65-F5344CB8AC3E}">
        <p14:creationId xmlns:p14="http://schemas.microsoft.com/office/powerpoint/2010/main" val="336671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04794F-B66E-4709-B80F-C80A4208A9D7}" type="datetimeFigureOut">
              <a:rPr lang="en-IE" smtClean="0"/>
              <a:t>13/02/2026</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5D8E551-A97F-4682-B70A-8DCD69756581}" type="slidenum">
              <a:rPr lang="en-IE" smtClean="0"/>
              <a:t>‹#›</a:t>
            </a:fld>
            <a:endParaRPr lang="en-IE"/>
          </a:p>
        </p:txBody>
      </p:sp>
    </p:spTree>
    <p:extLst>
      <p:ext uri="{BB962C8B-B14F-4D97-AF65-F5344CB8AC3E}">
        <p14:creationId xmlns:p14="http://schemas.microsoft.com/office/powerpoint/2010/main" val="3358584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moneywhizz.org/wp-content/uploads/2026/02/Money-Me-Financial-Personality.mp4"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moneywhizz.org/clued-in-money-personality/" TargetMode="External"/><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EA2FAE-E7C4-98A4-0ACA-DCFB6DDC7FA7}"/>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2425D1D3-70C0-2C15-4881-065F865CAD4A}"/>
              </a:ext>
            </a:extLst>
          </p:cNvPr>
          <p:cNvPicPr>
            <a:picLocks noChangeAspect="1"/>
          </p:cNvPicPr>
          <p:nvPr/>
        </p:nvPicPr>
        <p:blipFill>
          <a:blip r:embed="rId2"/>
          <a:srcRect l="41583" r="14168"/>
          <a:stretch>
            <a:fillRect/>
          </a:stretch>
        </p:blipFill>
        <p:spPr>
          <a:xfrm>
            <a:off x="-9979" y="4430486"/>
            <a:ext cx="1832567" cy="2329543"/>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3A1A1058-FD9D-27DA-5BF4-6D495E2755F9}"/>
              </a:ext>
            </a:extLst>
          </p:cNvPr>
          <p:cNvSpPr>
            <a:spLocks noGrp="1"/>
          </p:cNvSpPr>
          <p:nvPr>
            <p:ph type="ctrTitle"/>
          </p:nvPr>
        </p:nvSpPr>
        <p:spPr>
          <a:xfrm>
            <a:off x="1284513" y="497079"/>
            <a:ext cx="6204858" cy="667692"/>
          </a:xfrm>
        </p:spPr>
        <p:txBody>
          <a:bodyPr>
            <a:normAutofit fontScale="90000"/>
          </a:bodyPr>
          <a:lstStyle/>
          <a:p>
            <a:pPr algn="l"/>
            <a:r>
              <a:rPr lang="en-IE" dirty="0"/>
              <a:t>Money &amp; Me</a:t>
            </a:r>
          </a:p>
        </p:txBody>
      </p:sp>
      <p:sp>
        <p:nvSpPr>
          <p:cNvPr id="3" name="Subtitle 2">
            <a:extLst>
              <a:ext uri="{FF2B5EF4-FFF2-40B4-BE49-F238E27FC236}">
                <a16:creationId xmlns:a16="http://schemas.microsoft.com/office/drawing/2014/main" id="{4254F290-9D02-870D-5E50-3E7DA21BC0BC}"/>
              </a:ext>
            </a:extLst>
          </p:cNvPr>
          <p:cNvSpPr>
            <a:spLocks noGrp="1"/>
          </p:cNvSpPr>
          <p:nvPr>
            <p:ph type="subTitle" idx="1"/>
          </p:nvPr>
        </p:nvSpPr>
        <p:spPr>
          <a:xfrm>
            <a:off x="1284513" y="1937657"/>
            <a:ext cx="8752115" cy="4332514"/>
          </a:xfrm>
        </p:spPr>
        <p:txBody>
          <a:bodyPr>
            <a:normAutofit lnSpcReduction="10000"/>
          </a:bodyPr>
          <a:lstStyle/>
          <a:p>
            <a:pPr algn="ctr">
              <a:lnSpc>
                <a:spcPct val="90000"/>
              </a:lnSpc>
            </a:pPr>
            <a:r>
              <a:rPr lang="en-IE" sz="4800" dirty="0">
                <a:solidFill>
                  <a:srgbClr val="7030A0"/>
                </a:solidFill>
              </a:rPr>
              <a:t>Relationship with Money </a:t>
            </a:r>
          </a:p>
          <a:p>
            <a:pPr algn="ctr">
              <a:lnSpc>
                <a:spcPct val="90000"/>
              </a:lnSpc>
            </a:pPr>
            <a:r>
              <a:rPr lang="en-IE" dirty="0"/>
              <a:t>Learning Objectives</a:t>
            </a:r>
          </a:p>
          <a:p>
            <a:pPr algn="ctr">
              <a:lnSpc>
                <a:spcPct val="90000"/>
              </a:lnSpc>
            </a:pPr>
            <a:r>
              <a:rPr lang="en-IE" dirty="0"/>
              <a:t>At the wend of this module, student will: </a:t>
            </a:r>
          </a:p>
          <a:p>
            <a:pPr algn="ctr">
              <a:lnSpc>
                <a:spcPct val="90000"/>
              </a:lnSpc>
            </a:pPr>
            <a:endParaRPr lang="en-IE" dirty="0"/>
          </a:p>
          <a:p>
            <a:pPr marL="342900" indent="-342900" algn="ctr">
              <a:lnSpc>
                <a:spcPct val="90000"/>
              </a:lnSpc>
              <a:buFont typeface="+mj-lt"/>
              <a:buAutoNum type="arabicPeriod"/>
            </a:pPr>
            <a:r>
              <a:rPr lang="en-IE" dirty="0"/>
              <a:t>Have an understanding of how they view money</a:t>
            </a:r>
          </a:p>
          <a:p>
            <a:pPr marL="342900" indent="-342900" algn="ctr">
              <a:lnSpc>
                <a:spcPct val="90000"/>
              </a:lnSpc>
              <a:buFont typeface="+mj-lt"/>
              <a:buAutoNum type="arabicPeriod"/>
            </a:pPr>
            <a:r>
              <a:rPr lang="en-IE" dirty="0"/>
              <a:t>Identify personal behaviours that can impact their financial wellbeing</a:t>
            </a:r>
          </a:p>
          <a:p>
            <a:pPr marL="342900" indent="-342900" algn="ctr">
              <a:lnSpc>
                <a:spcPct val="90000"/>
              </a:lnSpc>
              <a:buFont typeface="+mj-lt"/>
              <a:buAutoNum type="arabicPeriod"/>
            </a:pPr>
            <a:r>
              <a:rPr lang="en-IE" dirty="0"/>
              <a:t>Put supports in place to help them build financial resilience and plan for the future</a:t>
            </a:r>
          </a:p>
          <a:p>
            <a:pPr marL="342900" indent="-342900" algn="ctr">
              <a:lnSpc>
                <a:spcPct val="90000"/>
              </a:lnSpc>
              <a:buFont typeface="+mj-lt"/>
              <a:buAutoNum type="arabicPeriod"/>
            </a:pPr>
            <a:r>
              <a:rPr lang="en-IE" dirty="0"/>
              <a:t>Consider how fraud may have an impact on their financial plans. </a:t>
            </a:r>
          </a:p>
          <a:p>
            <a:pPr marL="342900" indent="-342900" algn="ctr">
              <a:lnSpc>
                <a:spcPct val="90000"/>
              </a:lnSpc>
              <a:buFont typeface="+mj-lt"/>
              <a:buAutoNum type="arabicPeriod"/>
            </a:pPr>
            <a:endParaRPr lang="en-IE" dirty="0"/>
          </a:p>
          <a:p>
            <a:pPr marL="342900" indent="-342900" algn="ctr">
              <a:lnSpc>
                <a:spcPct val="90000"/>
              </a:lnSpc>
              <a:buFont typeface="+mj-lt"/>
              <a:buAutoNum type="arabicPeriod"/>
            </a:pPr>
            <a:r>
              <a:rPr lang="en-IE" dirty="0"/>
              <a:t>Linking with </a:t>
            </a:r>
            <a:r>
              <a:rPr lang="en-IE" dirty="0">
                <a:solidFill>
                  <a:srgbClr val="FF0000"/>
                </a:solidFill>
              </a:rPr>
              <a:t>Junior Cycle </a:t>
            </a:r>
            <a:r>
              <a:rPr lang="en-IE" dirty="0"/>
              <a:t>Business Studies [CSPE (Volunteerism, Community Activity)] Modern Business Studies.  </a:t>
            </a:r>
          </a:p>
          <a:p>
            <a:pPr algn="ctr">
              <a:lnSpc>
                <a:spcPct val="90000"/>
              </a:lnSpc>
            </a:pPr>
            <a:endParaRPr lang="en-IE" dirty="0"/>
          </a:p>
        </p:txBody>
      </p:sp>
    </p:spTree>
    <p:extLst>
      <p:ext uri="{BB962C8B-B14F-4D97-AF65-F5344CB8AC3E}">
        <p14:creationId xmlns:p14="http://schemas.microsoft.com/office/powerpoint/2010/main" val="40206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2000"/>
                                  </p:stCondLst>
                                  <p:iterate type="lt">
                                    <p:tmPct val="10000"/>
                                  </p:iterate>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4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2000"/>
                                  </p:stCondLst>
                                  <p:iterate type="lt">
                                    <p:tmPct val="10000"/>
                                  </p:iterate>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4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2000"/>
                                  </p:stCondLst>
                                  <p:iterate type="lt">
                                    <p:tmPct val="10000"/>
                                  </p:iterate>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4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2000"/>
                                  </p:stCondLst>
                                  <p:iterate type="lt">
                                    <p:tmPct val="10000"/>
                                  </p:iterate>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4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2000"/>
                                  </p:stCondLst>
                                  <p:iterate type="lt">
                                    <p:tmPct val="10000"/>
                                  </p:iterate>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4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65F8B-C5F7-C08C-2986-4C465C7589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6C034B0-25A8-45C0-99B4-301666934AC1}"/>
              </a:ext>
            </a:extLst>
          </p:cNvPr>
          <p:cNvSpPr txBox="1"/>
          <p:nvPr/>
        </p:nvSpPr>
        <p:spPr>
          <a:xfrm>
            <a:off x="351064" y="354177"/>
            <a:ext cx="7639049" cy="830997"/>
          </a:xfrm>
          <a:prstGeom prst="rect">
            <a:avLst/>
          </a:prstGeom>
          <a:noFill/>
        </p:spPr>
        <p:txBody>
          <a:bodyPr wrap="square">
            <a:spAutoFit/>
          </a:bodyPr>
          <a:lstStyle/>
          <a:p>
            <a:r>
              <a:rPr lang="en-IE" sz="2800" b="1" dirty="0">
                <a:solidFill>
                  <a:schemeClr val="accent6">
                    <a:lumMod val="50000"/>
                  </a:schemeClr>
                </a:solidFill>
              </a:rPr>
              <a:t>Class Discussion 2 (c) – </a:t>
            </a:r>
            <a:endParaRPr lang="en-IE" sz="2000" b="1" dirty="0">
              <a:solidFill>
                <a:schemeClr val="accent6">
                  <a:lumMod val="50000"/>
                </a:schemeClr>
              </a:solidFill>
            </a:endParaRPr>
          </a:p>
          <a:p>
            <a:r>
              <a:rPr lang="en-IE" sz="2000" b="1" dirty="0">
                <a:solidFill>
                  <a:srgbClr val="FF0000"/>
                </a:solidFill>
              </a:rPr>
              <a:t>Teacher Answers (Financial Fraud)</a:t>
            </a:r>
            <a:endParaRPr lang="en-IE" sz="2000" dirty="0">
              <a:solidFill>
                <a:srgbClr val="FF0000"/>
              </a:solidFill>
            </a:endParaRPr>
          </a:p>
        </p:txBody>
      </p:sp>
      <p:sp>
        <p:nvSpPr>
          <p:cNvPr id="2" name="TextBox 1">
            <a:extLst>
              <a:ext uri="{FF2B5EF4-FFF2-40B4-BE49-F238E27FC236}">
                <a16:creationId xmlns:a16="http://schemas.microsoft.com/office/drawing/2014/main" id="{9E2F5B24-3E19-3E0A-7D73-81D7148ADE9D}"/>
              </a:ext>
            </a:extLst>
          </p:cNvPr>
          <p:cNvSpPr txBox="1"/>
          <p:nvPr/>
        </p:nvSpPr>
        <p:spPr>
          <a:xfrm>
            <a:off x="438151" y="1194911"/>
            <a:ext cx="9892392" cy="5016758"/>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400" dirty="0">
                <a:latin typeface="Calibri" panose="020F0502020204030204" pitchFamily="34" charset="0"/>
                <a:ea typeface="Calibri" panose="020F0502020204030204" pitchFamily="34" charset="0"/>
                <a:cs typeface="Calibri" panose="020F0502020204030204" pitchFamily="34" charset="0"/>
              </a:rPr>
              <a:t>The primary uses of PAYE tax revenue include:</a:t>
            </a:r>
          </a:p>
          <a:p>
            <a:pPr lvl="0" defTabSz="914400" eaLnBrk="0" fontAlgn="base" hangingPunct="0">
              <a:spcBef>
                <a:spcPct val="0"/>
              </a:spcBef>
              <a:spcAft>
                <a:spcPct val="0"/>
              </a:spcAft>
            </a:pPr>
            <a:r>
              <a:rPr lang="en-US" altLang="en-US" b="1" dirty="0">
                <a:solidFill>
                  <a:srgbClr val="001D35"/>
                </a:solidFill>
                <a:latin typeface="Google Sans"/>
              </a:rPr>
              <a:t>Common Types of Financial Fraud</a:t>
            </a:r>
            <a:endParaRPr lang="en-US" altLang="en-US" sz="900" dirty="0"/>
          </a:p>
          <a:p>
            <a:pPr lvl="0" defTabSz="914400" eaLnBrk="0" fontAlgn="base" hangingPunct="0">
              <a:spcBef>
                <a:spcPct val="0"/>
              </a:spcBef>
              <a:spcAft>
                <a:spcPct val="0"/>
              </a:spcAft>
              <a:buFontTx/>
              <a:buChar char="•"/>
            </a:pPr>
            <a:r>
              <a:rPr lang="en-US" altLang="en-US" sz="1400" b="1" dirty="0">
                <a:solidFill>
                  <a:srgbClr val="0A0A0A"/>
                </a:solidFill>
                <a:latin typeface="Google Sans"/>
              </a:rPr>
              <a:t>Phishing and Vishing (Digital Scams):</a:t>
            </a:r>
            <a:r>
              <a:rPr lang="en-US" altLang="en-US" sz="1400" dirty="0">
                <a:solidFill>
                  <a:srgbClr val="0A0A0A"/>
                </a:solidFill>
                <a:latin typeface="Google Sans"/>
              </a:rPr>
              <a:t> Criminals use fake emails (phishing), texts (smishing), or phone calls (vishing) to impersonate banks or trusted entities, stealing personal/banking details.</a:t>
            </a:r>
          </a:p>
          <a:p>
            <a:pPr lvl="0" defTabSz="914400" eaLnBrk="0" fontAlgn="base" hangingPunct="0">
              <a:spcBef>
                <a:spcPct val="0"/>
              </a:spcBef>
              <a:spcAft>
                <a:spcPct val="0"/>
              </a:spcAft>
              <a:buFontTx/>
              <a:buChar char="•"/>
            </a:pPr>
            <a:r>
              <a:rPr lang="en-US" altLang="en-US" sz="1400" b="1" dirty="0">
                <a:solidFill>
                  <a:srgbClr val="0A0A0A"/>
                </a:solidFill>
                <a:latin typeface="Google Sans"/>
              </a:rPr>
              <a:t>Investment and Crypto Fraud:</a:t>
            </a:r>
            <a:r>
              <a:rPr lang="en-US" altLang="en-US" sz="1400" dirty="0">
                <a:solidFill>
                  <a:srgbClr val="0A0A0A"/>
                </a:solidFill>
                <a:latin typeface="Google Sans"/>
              </a:rPr>
              <a:t> Promises of high returns with little risk are used to steal money, with a recent surge in cryptocurrency-related scams.</a:t>
            </a:r>
          </a:p>
          <a:p>
            <a:pPr lvl="0" defTabSz="914400" eaLnBrk="0" fontAlgn="base" hangingPunct="0">
              <a:spcBef>
                <a:spcPct val="0"/>
              </a:spcBef>
              <a:spcAft>
                <a:spcPct val="0"/>
              </a:spcAft>
              <a:buFontTx/>
              <a:buChar char="•"/>
            </a:pPr>
            <a:r>
              <a:rPr lang="en-US" altLang="en-US" sz="1400" b="1" dirty="0">
                <a:solidFill>
                  <a:srgbClr val="0A0A0A"/>
                </a:solidFill>
                <a:latin typeface="Google Sans"/>
              </a:rPr>
              <a:t>Identity Theft/Account Takeover:</a:t>
            </a:r>
            <a:r>
              <a:rPr lang="en-US" altLang="en-US" sz="1400" dirty="0">
                <a:solidFill>
                  <a:srgbClr val="0A0A0A"/>
                </a:solidFill>
                <a:latin typeface="Google Sans"/>
              </a:rPr>
              <a:t> Stealing personal information to open accounts, take over existing bank accounts, or commit crimes in the victim's name.</a:t>
            </a:r>
          </a:p>
          <a:p>
            <a:pPr lvl="0" defTabSz="914400" eaLnBrk="0" fontAlgn="base" hangingPunct="0">
              <a:spcBef>
                <a:spcPct val="0"/>
              </a:spcBef>
              <a:spcAft>
                <a:spcPct val="0"/>
              </a:spcAft>
              <a:buFontTx/>
              <a:buChar char="•"/>
            </a:pPr>
            <a:r>
              <a:rPr lang="en-US" altLang="en-US" sz="1400" b="1" dirty="0">
                <a:solidFill>
                  <a:srgbClr val="0A0A0A"/>
                </a:solidFill>
                <a:latin typeface="Google Sans"/>
              </a:rPr>
              <a:t>Advance Fee Fraud:</a:t>
            </a:r>
            <a:r>
              <a:rPr lang="en-US" altLang="en-US" sz="1400" dirty="0">
                <a:solidFill>
                  <a:srgbClr val="0A0A0A"/>
                </a:solidFill>
                <a:latin typeface="Google Sans"/>
              </a:rPr>
              <a:t> Victims are tricked into paying upfront fees for promised, but non-existent, prizes, loans, or lottery winnings.</a:t>
            </a:r>
          </a:p>
          <a:p>
            <a:pPr lvl="0" defTabSz="914400" eaLnBrk="0" fontAlgn="base" hangingPunct="0">
              <a:spcBef>
                <a:spcPct val="0"/>
              </a:spcBef>
              <a:spcAft>
                <a:spcPct val="0"/>
              </a:spcAft>
              <a:buFontTx/>
              <a:buChar char="•"/>
            </a:pPr>
            <a:r>
              <a:rPr lang="en-US" altLang="en-US" sz="1400" b="1" dirty="0">
                <a:solidFill>
                  <a:srgbClr val="0A0A0A"/>
                </a:solidFill>
                <a:latin typeface="Google Sans"/>
              </a:rPr>
              <a:t>Rogue Traders (Doorstep Crime):</a:t>
            </a:r>
            <a:r>
              <a:rPr lang="en-US" altLang="en-US" sz="1400" dirty="0">
                <a:solidFill>
                  <a:srgbClr val="0A0A0A"/>
                </a:solidFill>
                <a:latin typeface="Google Sans"/>
              </a:rPr>
              <a:t> Uninvited individuals offering unnecessary home repairs (e.g., roofing, paving) who overcharge, perform poor work, or take money without finishing the job.</a:t>
            </a:r>
          </a:p>
          <a:p>
            <a:pPr lvl="0" defTabSz="914400" eaLnBrk="0" fontAlgn="base" hangingPunct="0">
              <a:spcBef>
                <a:spcPct val="0"/>
              </a:spcBef>
              <a:spcAft>
                <a:spcPct val="0"/>
              </a:spcAft>
              <a:buFontTx/>
              <a:buChar char="•"/>
            </a:pPr>
            <a:r>
              <a:rPr lang="en-US" altLang="en-US" sz="1400" b="1" dirty="0">
                <a:solidFill>
                  <a:srgbClr val="0A0A0A"/>
                </a:solidFill>
                <a:latin typeface="Google Sans"/>
              </a:rPr>
              <a:t>Corporate/Internal Fraud:</a:t>
            </a:r>
            <a:r>
              <a:rPr lang="en-US" altLang="en-US" sz="1400" dirty="0">
                <a:solidFill>
                  <a:srgbClr val="0A0A0A"/>
                </a:solidFill>
                <a:latin typeface="Google Sans"/>
              </a:rPr>
              <a:t> Manipulation of financial records, insider trading, or misappropriation of assets within a company. </a:t>
            </a:r>
          </a:p>
          <a:p>
            <a:pPr lvl="0" defTabSz="914400" eaLnBrk="0" fontAlgn="base" hangingPunct="0">
              <a:spcBef>
                <a:spcPct val="0"/>
              </a:spcBef>
              <a:spcAft>
                <a:spcPct val="0"/>
              </a:spcAft>
            </a:pPr>
            <a:r>
              <a:rPr lang="en-US" altLang="en-US" b="1" dirty="0">
                <a:solidFill>
                  <a:srgbClr val="001D35"/>
                </a:solidFill>
                <a:latin typeface="Google Sans"/>
              </a:rPr>
              <a:t>Warning Signs of Fraud</a:t>
            </a:r>
            <a:endParaRPr lang="en-US" altLang="en-US" sz="900" dirty="0"/>
          </a:p>
          <a:p>
            <a:pPr lvl="0" defTabSz="914400" eaLnBrk="0" fontAlgn="base" hangingPunct="0">
              <a:spcBef>
                <a:spcPct val="0"/>
              </a:spcBef>
              <a:spcAft>
                <a:spcPct val="0"/>
              </a:spcAft>
              <a:buFontTx/>
              <a:buChar char="•"/>
            </a:pPr>
            <a:r>
              <a:rPr lang="en-US" altLang="en-US" sz="1400" b="1" dirty="0">
                <a:solidFill>
                  <a:srgbClr val="0A0A0A"/>
                </a:solidFill>
                <a:latin typeface="Google Sans"/>
              </a:rPr>
              <a:t>Unsolicited Offers:</a:t>
            </a:r>
            <a:r>
              <a:rPr lang="en-US" altLang="en-US" sz="1400" dirty="0">
                <a:solidFill>
                  <a:srgbClr val="0A0A0A"/>
                </a:solidFill>
                <a:latin typeface="Google Sans"/>
              </a:rPr>
              <a:t> High-return investment offers from unknown sources.</a:t>
            </a:r>
          </a:p>
          <a:p>
            <a:pPr lvl="0" defTabSz="914400" eaLnBrk="0" fontAlgn="base" hangingPunct="0">
              <a:spcBef>
                <a:spcPct val="0"/>
              </a:spcBef>
              <a:spcAft>
                <a:spcPct val="0"/>
              </a:spcAft>
              <a:buFontTx/>
              <a:buChar char="•"/>
            </a:pPr>
            <a:r>
              <a:rPr lang="en-US" altLang="en-US" sz="1400" b="1" dirty="0">
                <a:solidFill>
                  <a:srgbClr val="0A0A0A"/>
                </a:solidFill>
                <a:latin typeface="Google Sans"/>
              </a:rPr>
              <a:t>High-Pressure Tactics:</a:t>
            </a:r>
            <a:r>
              <a:rPr lang="en-US" altLang="en-US" sz="1400" dirty="0">
                <a:solidFill>
                  <a:srgbClr val="0A0A0A"/>
                </a:solidFill>
                <a:latin typeface="Google Sans"/>
              </a:rPr>
              <a:t> Urgency to "act fast" to avoid missing a "once-in-a-lifetime" opportunity.</a:t>
            </a:r>
          </a:p>
          <a:p>
            <a:pPr lvl="0" defTabSz="914400" eaLnBrk="0" fontAlgn="base" hangingPunct="0">
              <a:spcBef>
                <a:spcPct val="0"/>
              </a:spcBef>
              <a:spcAft>
                <a:spcPct val="0"/>
              </a:spcAft>
              <a:buFontTx/>
              <a:buChar char="•"/>
            </a:pPr>
            <a:r>
              <a:rPr lang="en-US" altLang="en-US" sz="1400" b="1" dirty="0">
                <a:solidFill>
                  <a:srgbClr val="0A0A0A"/>
                </a:solidFill>
                <a:latin typeface="Google Sans"/>
              </a:rPr>
              <a:t>Unconventional Payment Methods:</a:t>
            </a:r>
            <a:r>
              <a:rPr lang="en-US" altLang="en-US" sz="1400" dirty="0">
                <a:solidFill>
                  <a:srgbClr val="0A0A0A"/>
                </a:solidFill>
                <a:latin typeface="Google Sans"/>
              </a:rPr>
              <a:t> Requests for payment via wire transfers, gift cards, or cryptocurrency.</a:t>
            </a:r>
          </a:p>
          <a:p>
            <a:pPr lvl="0" defTabSz="914400" eaLnBrk="0" fontAlgn="base" hangingPunct="0">
              <a:spcBef>
                <a:spcPct val="0"/>
              </a:spcBef>
              <a:spcAft>
                <a:spcPct val="0"/>
              </a:spcAft>
              <a:buFontTx/>
              <a:buChar char="•"/>
            </a:pPr>
            <a:r>
              <a:rPr lang="en-US" altLang="en-US" sz="1400" b="1" dirty="0">
                <a:solidFill>
                  <a:srgbClr val="0A0A0A"/>
                </a:solidFill>
                <a:latin typeface="Google Sans"/>
              </a:rPr>
              <a:t>Request for Personal Data:</a:t>
            </a:r>
            <a:r>
              <a:rPr lang="en-US" altLang="en-US" sz="1400" dirty="0">
                <a:solidFill>
                  <a:srgbClr val="0A0A0A"/>
                </a:solidFill>
                <a:latin typeface="Google Sans"/>
              </a:rPr>
              <a:t> Unsolicited calls or messages asking for passwords, PINs, or bank details. </a:t>
            </a:r>
          </a:p>
          <a:p>
            <a:pPr lvl="0" defTabSz="914400" eaLnBrk="0" fontAlgn="base" hangingPunct="0">
              <a:spcBef>
                <a:spcPct val="0"/>
              </a:spcBef>
              <a:spcAft>
                <a:spcPct val="0"/>
              </a:spcAft>
            </a:pPr>
            <a:r>
              <a:rPr lang="en-US" altLang="en-US" b="1" dirty="0">
                <a:solidFill>
                  <a:srgbClr val="001D35"/>
                </a:solidFill>
                <a:latin typeface="Google Sans"/>
              </a:rPr>
              <a:t>Prevention and Protection</a:t>
            </a:r>
            <a:endParaRPr lang="en-US" altLang="en-US" sz="900" dirty="0"/>
          </a:p>
          <a:p>
            <a:pPr lvl="0" defTabSz="914400" eaLnBrk="0" fontAlgn="base" hangingPunct="0">
              <a:spcBef>
                <a:spcPct val="0"/>
              </a:spcBef>
              <a:spcAft>
                <a:spcPct val="0"/>
              </a:spcAft>
              <a:buFontTx/>
              <a:buChar char="•"/>
            </a:pPr>
            <a:r>
              <a:rPr lang="en-US" altLang="en-US" sz="1400" b="1" dirty="0">
                <a:solidFill>
                  <a:srgbClr val="0A0A0A"/>
                </a:solidFill>
                <a:latin typeface="Google Sans"/>
              </a:rPr>
              <a:t>Verify Identity:</a:t>
            </a:r>
            <a:r>
              <a:rPr lang="en-US" altLang="en-US" sz="1400" dirty="0">
                <a:solidFill>
                  <a:srgbClr val="0A0A0A"/>
                </a:solidFill>
                <a:latin typeface="Google Sans"/>
              </a:rPr>
              <a:t> Never share security information; hang up and call the official, verified number of the organization.</a:t>
            </a:r>
          </a:p>
          <a:p>
            <a:pPr lvl="0" defTabSz="914400" eaLnBrk="0" fontAlgn="base" hangingPunct="0">
              <a:spcBef>
                <a:spcPct val="0"/>
              </a:spcBef>
              <a:spcAft>
                <a:spcPct val="0"/>
              </a:spcAft>
              <a:buFontTx/>
              <a:buChar char="•"/>
            </a:pPr>
            <a:r>
              <a:rPr lang="en-US" altLang="en-US" sz="1400" b="1" dirty="0">
                <a:solidFill>
                  <a:srgbClr val="0A0A0A"/>
                </a:solidFill>
                <a:latin typeface="Google Sans"/>
              </a:rPr>
              <a:t>Monitor Accounts:</a:t>
            </a:r>
            <a:r>
              <a:rPr lang="en-US" altLang="en-US" sz="1400" dirty="0">
                <a:solidFill>
                  <a:srgbClr val="0A0A0A"/>
                </a:solidFill>
                <a:latin typeface="Google Sans"/>
              </a:rPr>
              <a:t> Regularly check bank statements and credit reports for suspicious activity.</a:t>
            </a:r>
          </a:p>
          <a:p>
            <a:pPr lvl="0" defTabSz="914400" eaLnBrk="0" fontAlgn="base" hangingPunct="0">
              <a:spcBef>
                <a:spcPct val="0"/>
              </a:spcBef>
              <a:spcAft>
                <a:spcPct val="0"/>
              </a:spcAft>
              <a:buFontTx/>
              <a:buChar char="•"/>
            </a:pPr>
            <a:r>
              <a:rPr lang="en-US" altLang="en-US" sz="1400" b="1" dirty="0">
                <a:solidFill>
                  <a:srgbClr val="0A0A0A"/>
                </a:solidFill>
                <a:latin typeface="Google Sans"/>
              </a:rPr>
              <a:t>Use Strong Security:</a:t>
            </a:r>
            <a:r>
              <a:rPr lang="en-US" altLang="en-US" sz="1400" dirty="0">
                <a:solidFill>
                  <a:srgbClr val="0A0A0A"/>
                </a:solidFill>
                <a:latin typeface="Google Sans"/>
              </a:rPr>
              <a:t> Employ two-factor authentication (2FA) and unique, strong passwords for all financial accounts.</a:t>
            </a:r>
          </a:p>
          <a:p>
            <a:pPr lvl="0" defTabSz="914400" eaLnBrk="0" fontAlgn="base" hangingPunct="0">
              <a:spcBef>
                <a:spcPct val="0"/>
              </a:spcBef>
              <a:spcAft>
                <a:spcPct val="0"/>
              </a:spcAft>
              <a:buFontTx/>
              <a:buChar char="•"/>
            </a:pPr>
            <a:r>
              <a:rPr lang="en-US" altLang="en-US" sz="1400" b="1" dirty="0">
                <a:solidFill>
                  <a:srgbClr val="0A0A0A"/>
                </a:solidFill>
                <a:latin typeface="Google Sans"/>
              </a:rPr>
              <a:t>Research First:</a:t>
            </a:r>
            <a:r>
              <a:rPr lang="en-US" altLang="en-US" sz="1400" dirty="0">
                <a:solidFill>
                  <a:srgbClr val="0A0A0A"/>
                </a:solidFill>
                <a:latin typeface="Google Sans"/>
              </a:rPr>
              <a:t> Investigate companies and individuals before committing fund</a:t>
            </a:r>
          </a:p>
        </p:txBody>
      </p:sp>
      <p:sp>
        <p:nvSpPr>
          <p:cNvPr id="4" name="Rectangle 1">
            <a:extLst>
              <a:ext uri="{FF2B5EF4-FFF2-40B4-BE49-F238E27FC236}">
                <a16:creationId xmlns:a16="http://schemas.microsoft.com/office/drawing/2014/main" id="{F8688228-41B6-C485-1D35-F9B00431BA88}"/>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42543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D6286E-CD96-B6DF-C55E-86778387E124}"/>
            </a:ext>
          </a:extLst>
        </p:cNvPr>
        <p:cNvGrpSpPr/>
        <p:nvPr/>
      </p:nvGrpSpPr>
      <p:grpSpPr>
        <a:xfrm>
          <a:off x="0" y="0"/>
          <a:ext cx="0" cy="0"/>
          <a:chOff x="0" y="0"/>
          <a:chExt cx="0" cy="0"/>
        </a:xfrm>
      </p:grpSpPr>
      <p:grpSp>
        <p:nvGrpSpPr>
          <p:cNvPr id="38" name="Group 37">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9" name="Straight Connector 38">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2"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3" name="Isosceles Triangle 42">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4"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5"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6"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7" name="Isosceles Triangle 46">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8" name="Isosceles Triangle 47">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50" name="Rectangle 4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298FAD-2812-6545-C8FB-BFEDA7A2CD0F}"/>
              </a:ext>
            </a:extLst>
          </p:cNvPr>
          <p:cNvSpPr>
            <a:spLocks noGrp="1"/>
          </p:cNvSpPr>
          <p:nvPr>
            <p:ph type="ctrTitle"/>
          </p:nvPr>
        </p:nvSpPr>
        <p:spPr>
          <a:xfrm>
            <a:off x="1286933" y="609600"/>
            <a:ext cx="10197494" cy="1099457"/>
          </a:xfrm>
        </p:spPr>
        <p:txBody>
          <a:bodyPr vert="horz" lIns="91440" tIns="45720" rIns="91440" bIns="45720" rtlCol="0" anchor="t">
            <a:normAutofit/>
          </a:bodyPr>
          <a:lstStyle/>
          <a:p>
            <a:pPr algn="l">
              <a:lnSpc>
                <a:spcPct val="90000"/>
              </a:lnSpc>
            </a:pPr>
            <a:r>
              <a:rPr lang="en-US" sz="3600" b="1" dirty="0"/>
              <a:t>Money Matchup – millionaires, billionaires and trillionaires</a:t>
            </a:r>
          </a:p>
        </p:txBody>
      </p:sp>
      <p:sp>
        <p:nvSpPr>
          <p:cNvPr id="52" name="Isosceles Triangle 5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4" name="Isosceles Triangle 5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 name="TextBox 2">
            <a:extLst>
              <a:ext uri="{FF2B5EF4-FFF2-40B4-BE49-F238E27FC236}">
                <a16:creationId xmlns:a16="http://schemas.microsoft.com/office/drawing/2014/main" id="{35584987-0245-5EF2-F4D5-B5B6457E96AE}"/>
              </a:ext>
            </a:extLst>
          </p:cNvPr>
          <p:cNvSpPr txBox="1"/>
          <p:nvPr/>
        </p:nvSpPr>
        <p:spPr>
          <a:xfrm>
            <a:off x="757251" y="1719943"/>
            <a:ext cx="9410005" cy="4321419"/>
          </a:xfrm>
          <a:prstGeom prst="rect">
            <a:avLst/>
          </a:prstGeom>
        </p:spPr>
        <p:txBody>
          <a:bodyPr vert="horz" lIns="91440" tIns="45720" rIns="91440" bIns="45720" rtlCol="0">
            <a:normAutofit/>
          </a:bodyPr>
          <a:lstStyle/>
          <a:p>
            <a:pPr>
              <a:spcBef>
                <a:spcPts val="1000"/>
              </a:spcBef>
              <a:buClr>
                <a:schemeClr val="accent1"/>
              </a:buClr>
              <a:buSzPct val="80000"/>
            </a:pPr>
            <a:endParaRPr lang="en-US" dirty="0">
              <a:solidFill>
                <a:schemeClr val="tx1">
                  <a:lumMod val="75000"/>
                  <a:lumOff val="25000"/>
                </a:schemeClr>
              </a:solidFill>
            </a:endParaRPr>
          </a:p>
        </p:txBody>
      </p:sp>
      <p:graphicFrame>
        <p:nvGraphicFramePr>
          <p:cNvPr id="34" name="TextBox 31">
            <a:extLst>
              <a:ext uri="{FF2B5EF4-FFF2-40B4-BE49-F238E27FC236}">
                <a16:creationId xmlns:a16="http://schemas.microsoft.com/office/drawing/2014/main" id="{B8D06086-DE4F-1F27-3EFB-1B9A88ED8E90}"/>
              </a:ext>
            </a:extLst>
          </p:cNvPr>
          <p:cNvGraphicFramePr/>
          <p:nvPr>
            <p:extLst>
              <p:ext uri="{D42A27DB-BD31-4B8C-83A1-F6EECF244321}">
                <p14:modId xmlns:p14="http://schemas.microsoft.com/office/powerpoint/2010/main" val="2293230834"/>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590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006553-3AF6-5AEE-5C74-B95498CAA706}"/>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884F175-9D23-496E-80AC-F3D2FD5410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22D4B7B8-5AFE-4B32-A805-72EC571E6F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57D13B2-7A74-4788-8689-5EDB2DA868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6964837-B2CC-483D-BEDA-4BB1901BC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5">
              <a:extLst>
                <a:ext uri="{FF2B5EF4-FFF2-40B4-BE49-F238E27FC236}">
                  <a16:creationId xmlns:a16="http://schemas.microsoft.com/office/drawing/2014/main" id="{77D4E216-8B6C-4A3B-AF75-3016320F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Isosceles Triangle 16">
              <a:extLst>
                <a:ext uri="{FF2B5EF4-FFF2-40B4-BE49-F238E27FC236}">
                  <a16:creationId xmlns:a16="http://schemas.microsoft.com/office/drawing/2014/main" id="{CDD4EA12-82D2-47D7-8742-8F4746AA6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7">
              <a:extLst>
                <a:ext uri="{FF2B5EF4-FFF2-40B4-BE49-F238E27FC236}">
                  <a16:creationId xmlns:a16="http://schemas.microsoft.com/office/drawing/2014/main" id="{115B7F7E-4C23-429B-A947-A5B436DB2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 name="Rectangle 28">
              <a:extLst>
                <a:ext uri="{FF2B5EF4-FFF2-40B4-BE49-F238E27FC236}">
                  <a16:creationId xmlns:a16="http://schemas.microsoft.com/office/drawing/2014/main" id="{A6B03A29-0A21-40D4-87E4-3C41D6F54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Rectangle 29">
              <a:extLst>
                <a:ext uri="{FF2B5EF4-FFF2-40B4-BE49-F238E27FC236}">
                  <a16:creationId xmlns:a16="http://schemas.microsoft.com/office/drawing/2014/main" id="{6C871F60-4E5A-449A-B6D8-1F58C12EE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 name="Isosceles Triangle 9">
              <a:extLst>
                <a:ext uri="{FF2B5EF4-FFF2-40B4-BE49-F238E27FC236}">
                  <a16:creationId xmlns:a16="http://schemas.microsoft.com/office/drawing/2014/main" id="{3182795B-2BFA-4D7B-BE85-701A73E253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2" name="Isosceles Triangle 21">
              <a:extLst>
                <a:ext uri="{FF2B5EF4-FFF2-40B4-BE49-F238E27FC236}">
                  <a16:creationId xmlns:a16="http://schemas.microsoft.com/office/drawing/2014/main" id="{810B9E5C-2AE2-4B4E-916F-F954F2AA8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a:extLst>
              <a:ext uri="{FF2B5EF4-FFF2-40B4-BE49-F238E27FC236}">
                <a16:creationId xmlns:a16="http://schemas.microsoft.com/office/drawing/2014/main" id="{174E2DD3-E6B7-469F-7FA5-1F318454B828}"/>
              </a:ext>
            </a:extLst>
          </p:cNvPr>
          <p:cNvSpPr>
            <a:spLocks noGrp="1"/>
          </p:cNvSpPr>
          <p:nvPr>
            <p:ph type="ctrTitle"/>
          </p:nvPr>
        </p:nvSpPr>
        <p:spPr>
          <a:xfrm>
            <a:off x="861732" y="130829"/>
            <a:ext cx="8886878" cy="1320800"/>
          </a:xfrm>
        </p:spPr>
        <p:txBody>
          <a:bodyPr vert="horz" lIns="91440" tIns="45720" rIns="91440" bIns="45720" rtlCol="0" anchor="t">
            <a:normAutofit/>
          </a:bodyPr>
          <a:lstStyle/>
          <a:p>
            <a:pPr algn="l"/>
            <a:r>
              <a:rPr lang="en-US" sz="2400" b="1" dirty="0"/>
              <a:t>Money Matchup – millionaires, billionaires and trillionaires</a:t>
            </a:r>
          </a:p>
        </p:txBody>
      </p:sp>
      <p:sp>
        <p:nvSpPr>
          <p:cNvPr id="3" name="TextBox 2">
            <a:extLst>
              <a:ext uri="{FF2B5EF4-FFF2-40B4-BE49-F238E27FC236}">
                <a16:creationId xmlns:a16="http://schemas.microsoft.com/office/drawing/2014/main" id="{5F10A3BB-996D-E737-BBFC-3728D1116E11}"/>
              </a:ext>
            </a:extLst>
          </p:cNvPr>
          <p:cNvSpPr txBox="1"/>
          <p:nvPr/>
        </p:nvSpPr>
        <p:spPr>
          <a:xfrm>
            <a:off x="757251" y="1719943"/>
            <a:ext cx="9410005" cy="4321419"/>
          </a:xfrm>
          <a:prstGeom prst="rect">
            <a:avLst/>
          </a:prstGeom>
        </p:spPr>
        <p:txBody>
          <a:bodyPr vert="horz" lIns="91440" tIns="45720" rIns="91440" bIns="45720" rtlCol="0">
            <a:normAutofit/>
          </a:bodyPr>
          <a:lstStyle/>
          <a:p>
            <a:pPr>
              <a:spcBef>
                <a:spcPts val="1000"/>
              </a:spcBef>
              <a:buClr>
                <a:schemeClr val="accent1"/>
              </a:buClr>
              <a:buSzPct val="80000"/>
            </a:pPr>
            <a:endParaRPr lang="en-US" dirty="0">
              <a:solidFill>
                <a:schemeClr val="tx1">
                  <a:lumMod val="75000"/>
                  <a:lumOff val="25000"/>
                </a:schemeClr>
              </a:solidFill>
            </a:endParaRPr>
          </a:p>
        </p:txBody>
      </p:sp>
      <p:pic>
        <p:nvPicPr>
          <p:cNvPr id="1026" name="Picture 2" descr="Elon Musk - Future of Life Institute">
            <a:extLst>
              <a:ext uri="{FF2B5EF4-FFF2-40B4-BE49-F238E27FC236}">
                <a16:creationId xmlns:a16="http://schemas.microsoft.com/office/drawing/2014/main" id="{5DE2AE5F-CEC9-C1E5-4EA6-39D16650B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161" y="928122"/>
            <a:ext cx="1189037" cy="1189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in a suit and tie&#10;&#10;AI-generated content may be incorrect.">
            <a:extLst>
              <a:ext uri="{FF2B5EF4-FFF2-40B4-BE49-F238E27FC236}">
                <a16:creationId xmlns:a16="http://schemas.microsoft.com/office/drawing/2014/main" id="{5F72F76D-F6B2-4BB5-2B5E-F3854A70256E}"/>
              </a:ext>
            </a:extLst>
          </p:cNvPr>
          <p:cNvPicPr>
            <a:picLocks noChangeAspect="1"/>
          </p:cNvPicPr>
          <p:nvPr/>
        </p:nvPicPr>
        <p:blipFill>
          <a:blip r:embed="rId3"/>
          <a:stretch>
            <a:fillRect/>
          </a:stretch>
        </p:blipFill>
        <p:spPr>
          <a:xfrm>
            <a:off x="7623351" y="931105"/>
            <a:ext cx="1188436" cy="1244870"/>
          </a:xfrm>
          <a:prstGeom prst="rect">
            <a:avLst/>
          </a:prstGeom>
        </p:spPr>
      </p:pic>
      <p:pic>
        <p:nvPicPr>
          <p:cNvPr id="11" name="Picture 10" descr="A person in a suit&#10;&#10;AI-generated content may be incorrect.">
            <a:extLst>
              <a:ext uri="{FF2B5EF4-FFF2-40B4-BE49-F238E27FC236}">
                <a16:creationId xmlns:a16="http://schemas.microsoft.com/office/drawing/2014/main" id="{C9811F89-95FA-3E4B-D1B0-BB7778112F90}"/>
              </a:ext>
            </a:extLst>
          </p:cNvPr>
          <p:cNvPicPr>
            <a:picLocks noChangeAspect="1"/>
          </p:cNvPicPr>
          <p:nvPr/>
        </p:nvPicPr>
        <p:blipFill>
          <a:blip r:embed="rId4"/>
          <a:stretch>
            <a:fillRect/>
          </a:stretch>
        </p:blipFill>
        <p:spPr>
          <a:xfrm>
            <a:off x="2636029" y="923430"/>
            <a:ext cx="1471816" cy="1189037"/>
          </a:xfrm>
          <a:prstGeom prst="rect">
            <a:avLst/>
          </a:prstGeom>
        </p:spPr>
      </p:pic>
      <p:pic>
        <p:nvPicPr>
          <p:cNvPr id="21" name="Picture 20" descr="A person sitting on a table&#10;&#10;AI-generated content may be incorrect.">
            <a:extLst>
              <a:ext uri="{FF2B5EF4-FFF2-40B4-BE49-F238E27FC236}">
                <a16:creationId xmlns:a16="http://schemas.microsoft.com/office/drawing/2014/main" id="{05E1BEBA-A4E9-7CDD-C1C6-B1E417DDAF91}"/>
              </a:ext>
            </a:extLst>
          </p:cNvPr>
          <p:cNvPicPr>
            <a:picLocks noChangeAspect="1"/>
          </p:cNvPicPr>
          <p:nvPr/>
        </p:nvPicPr>
        <p:blipFill>
          <a:blip r:embed="rId5"/>
          <a:stretch>
            <a:fillRect/>
          </a:stretch>
        </p:blipFill>
        <p:spPr>
          <a:xfrm>
            <a:off x="4397083" y="928122"/>
            <a:ext cx="1195103" cy="1218869"/>
          </a:xfrm>
          <a:prstGeom prst="rect">
            <a:avLst/>
          </a:prstGeom>
        </p:spPr>
      </p:pic>
      <p:pic>
        <p:nvPicPr>
          <p:cNvPr id="24" name="Picture 23" descr="A person with her hand on her chin&#10;&#10;AI-generated content may be incorrect.">
            <a:extLst>
              <a:ext uri="{FF2B5EF4-FFF2-40B4-BE49-F238E27FC236}">
                <a16:creationId xmlns:a16="http://schemas.microsoft.com/office/drawing/2014/main" id="{40C49CB0-BFA0-862F-B504-1FF9BB1271FA}"/>
              </a:ext>
            </a:extLst>
          </p:cNvPr>
          <p:cNvPicPr>
            <a:picLocks noChangeAspect="1"/>
          </p:cNvPicPr>
          <p:nvPr/>
        </p:nvPicPr>
        <p:blipFill>
          <a:blip r:embed="rId6"/>
          <a:stretch>
            <a:fillRect/>
          </a:stretch>
        </p:blipFill>
        <p:spPr>
          <a:xfrm>
            <a:off x="5745645" y="917154"/>
            <a:ext cx="1608764" cy="1258821"/>
          </a:xfrm>
          <a:prstGeom prst="rect">
            <a:avLst/>
          </a:prstGeom>
        </p:spPr>
      </p:pic>
      <p:pic>
        <p:nvPicPr>
          <p:cNvPr id="26" name="Picture 25" descr="A person with white hair and a wig&#10;&#10;AI-generated content may be incorrect.">
            <a:extLst>
              <a:ext uri="{FF2B5EF4-FFF2-40B4-BE49-F238E27FC236}">
                <a16:creationId xmlns:a16="http://schemas.microsoft.com/office/drawing/2014/main" id="{905FAB9B-403C-C044-5897-DD8AD34336C3}"/>
              </a:ext>
            </a:extLst>
          </p:cNvPr>
          <p:cNvPicPr>
            <a:picLocks noChangeAspect="1"/>
          </p:cNvPicPr>
          <p:nvPr/>
        </p:nvPicPr>
        <p:blipFill>
          <a:blip r:embed="rId7"/>
          <a:stretch>
            <a:fillRect/>
          </a:stretch>
        </p:blipFill>
        <p:spPr>
          <a:xfrm>
            <a:off x="932898" y="2188408"/>
            <a:ext cx="1270784" cy="1189037"/>
          </a:xfrm>
          <a:prstGeom prst="rect">
            <a:avLst/>
          </a:prstGeom>
        </p:spPr>
      </p:pic>
      <p:pic>
        <p:nvPicPr>
          <p:cNvPr id="1034" name="Picture 10" descr="George Lucas - Wikipedia">
            <a:extLst>
              <a:ext uri="{FF2B5EF4-FFF2-40B4-BE49-F238E27FC236}">
                <a16:creationId xmlns:a16="http://schemas.microsoft.com/office/drawing/2014/main" id="{D8256048-58EC-9FBE-50A3-0EDA1B794D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3371" y="2242974"/>
            <a:ext cx="1137377" cy="148622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erson with short hair wearing a black shirt&#10;&#10;AI-generated content may be incorrect.">
            <a:extLst>
              <a:ext uri="{FF2B5EF4-FFF2-40B4-BE49-F238E27FC236}">
                <a16:creationId xmlns:a16="http://schemas.microsoft.com/office/drawing/2014/main" id="{51ABC3C0-168F-15CC-760C-DEC77FB300BD}"/>
              </a:ext>
            </a:extLst>
          </p:cNvPr>
          <p:cNvPicPr>
            <a:picLocks noChangeAspect="1"/>
          </p:cNvPicPr>
          <p:nvPr/>
        </p:nvPicPr>
        <p:blipFill>
          <a:blip r:embed="rId9"/>
          <a:stretch>
            <a:fillRect/>
          </a:stretch>
        </p:blipFill>
        <p:spPr>
          <a:xfrm>
            <a:off x="4330903" y="2276030"/>
            <a:ext cx="1364407" cy="1218870"/>
          </a:xfrm>
          <a:prstGeom prst="rect">
            <a:avLst/>
          </a:prstGeom>
        </p:spPr>
      </p:pic>
      <p:pic>
        <p:nvPicPr>
          <p:cNvPr id="31" name="Picture 30" descr="A person with long hair smiling&#10;&#10;AI-generated content may be incorrect.">
            <a:extLst>
              <a:ext uri="{FF2B5EF4-FFF2-40B4-BE49-F238E27FC236}">
                <a16:creationId xmlns:a16="http://schemas.microsoft.com/office/drawing/2014/main" id="{14286FBD-4DF5-51B8-07B8-F4B6E2D78573}"/>
              </a:ext>
            </a:extLst>
          </p:cNvPr>
          <p:cNvPicPr>
            <a:picLocks noChangeAspect="1"/>
          </p:cNvPicPr>
          <p:nvPr/>
        </p:nvPicPr>
        <p:blipFill>
          <a:blip r:embed="rId10"/>
          <a:stretch>
            <a:fillRect/>
          </a:stretch>
        </p:blipFill>
        <p:spPr>
          <a:xfrm>
            <a:off x="6235306" y="2321470"/>
            <a:ext cx="1634825" cy="1359943"/>
          </a:xfrm>
          <a:prstGeom prst="rect">
            <a:avLst/>
          </a:prstGeom>
        </p:spPr>
      </p:pic>
      <p:sp>
        <p:nvSpPr>
          <p:cNvPr id="32" name="TextBox 31">
            <a:extLst>
              <a:ext uri="{FF2B5EF4-FFF2-40B4-BE49-F238E27FC236}">
                <a16:creationId xmlns:a16="http://schemas.microsoft.com/office/drawing/2014/main" id="{FD91CF4B-E7D1-06FE-9831-91B0FE09AFEE}"/>
              </a:ext>
            </a:extLst>
          </p:cNvPr>
          <p:cNvSpPr txBox="1"/>
          <p:nvPr/>
        </p:nvSpPr>
        <p:spPr>
          <a:xfrm>
            <a:off x="489002" y="3820748"/>
            <a:ext cx="11555415" cy="2523768"/>
          </a:xfrm>
          <a:prstGeom prst="rect">
            <a:avLst/>
          </a:prstGeom>
          <a:noFill/>
        </p:spPr>
        <p:txBody>
          <a:bodyPr wrap="square" rtlCol="0">
            <a:spAutoFit/>
          </a:bodyPr>
          <a:lstStyle/>
          <a:p>
            <a:r>
              <a:rPr lang="en-GB" sz="1400" dirty="0"/>
              <a:t>Beginning on the top left…</a:t>
            </a:r>
          </a:p>
          <a:p>
            <a:pPr marL="342900" indent="-342900">
              <a:buAutoNum type="arabicPeriod"/>
            </a:pPr>
            <a:r>
              <a:rPr lang="en-GB" sz="1400" dirty="0"/>
              <a:t>He is wealthier than some entire nations with his US$1 Trillion pay” </a:t>
            </a:r>
          </a:p>
          <a:p>
            <a:pPr marL="342900" indent="-342900">
              <a:buAutoNum type="arabicPeriod"/>
            </a:pPr>
            <a:r>
              <a:rPr lang="en-GB" sz="1400" dirty="0"/>
              <a:t>It was recently claimed that this person had a …“lifestyle of a Monte Carlo millionaire”</a:t>
            </a:r>
          </a:p>
          <a:p>
            <a:pPr marL="342900" indent="-342900">
              <a:buAutoNum type="arabicPeriod"/>
            </a:pPr>
            <a:r>
              <a:rPr lang="en-GB" sz="1400" dirty="0"/>
              <a:t>I am concerned about ‘red tape’ in Ireland because I believe excessive bureaucracy and, specifically,, complex planning laws are hindering the development of vital infrastructure, including housing and energy projects</a:t>
            </a:r>
            <a:r>
              <a:rPr lang="en-GB" dirty="0"/>
              <a:t>. </a:t>
            </a:r>
            <a:r>
              <a:rPr lang="en-GB" sz="1400" dirty="0"/>
              <a:t> </a:t>
            </a:r>
          </a:p>
          <a:p>
            <a:pPr marL="342900" indent="-342900">
              <a:buAutoNum type="arabicPeriod"/>
            </a:pPr>
            <a:r>
              <a:rPr lang="en-GB" sz="1400" dirty="0"/>
              <a:t>I sign your Euro notes – and seek to control inflation and protect the value of your Euro</a:t>
            </a:r>
          </a:p>
          <a:p>
            <a:pPr marL="342900" indent="-342900">
              <a:buAutoNum type="arabicPeriod"/>
            </a:pPr>
            <a:r>
              <a:rPr lang="en-GB" sz="1400" dirty="0"/>
              <a:t>I became Europe's richest person by selling luxury goods</a:t>
            </a:r>
          </a:p>
          <a:p>
            <a:pPr marL="342900" indent="-342900">
              <a:buAutoNum type="arabicPeriod"/>
            </a:pPr>
            <a:r>
              <a:rPr lang="en-GB" sz="1400" dirty="0"/>
              <a:t>I am often called the founder of modern economics</a:t>
            </a:r>
          </a:p>
          <a:p>
            <a:pPr marL="342900" indent="-342900">
              <a:buAutoNum type="arabicPeriod"/>
            </a:pPr>
            <a:r>
              <a:rPr lang="en-GB" sz="1400" dirty="0"/>
              <a:t>My movie hits have been a big plus for my bank account</a:t>
            </a:r>
          </a:p>
          <a:p>
            <a:pPr marL="342900" indent="-342900">
              <a:buAutoNum type="arabicPeriod"/>
            </a:pPr>
            <a:r>
              <a:rPr lang="en-GB" sz="1400" dirty="0"/>
              <a:t>I fought for social justice</a:t>
            </a:r>
          </a:p>
          <a:p>
            <a:pPr marL="342900" indent="-342900">
              <a:buAutoNum type="arabicPeriod"/>
            </a:pPr>
            <a:r>
              <a:rPr lang="en-GB" sz="1400" dirty="0"/>
              <a:t>I donated about US$7 Billion to good causes in 2025</a:t>
            </a:r>
            <a:endParaRPr lang="en-IE" sz="1400" dirty="0"/>
          </a:p>
        </p:txBody>
      </p:sp>
    </p:spTree>
    <p:extLst>
      <p:ext uri="{BB962C8B-B14F-4D97-AF65-F5344CB8AC3E}">
        <p14:creationId xmlns:p14="http://schemas.microsoft.com/office/powerpoint/2010/main" val="89948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6A39C-0704-03A8-C233-2B1A1B6F56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9777D4-AB0A-CE5D-DE7A-67C88AC0C123}"/>
              </a:ext>
            </a:extLst>
          </p:cNvPr>
          <p:cNvSpPr>
            <a:spLocks noGrp="1"/>
          </p:cNvSpPr>
          <p:nvPr>
            <p:ph type="ctrTitle"/>
          </p:nvPr>
        </p:nvSpPr>
        <p:spPr>
          <a:xfrm>
            <a:off x="741989" y="176601"/>
            <a:ext cx="9126363" cy="1320800"/>
          </a:xfrm>
        </p:spPr>
        <p:txBody>
          <a:bodyPr vert="horz" lIns="91440" tIns="45720" rIns="91440" bIns="45720" rtlCol="0" anchor="t">
            <a:normAutofit/>
          </a:bodyPr>
          <a:lstStyle/>
          <a:p>
            <a:pPr algn="l"/>
            <a:r>
              <a:rPr lang="en-US" sz="3600" b="1" dirty="0">
                <a:solidFill>
                  <a:srgbClr val="FF0000"/>
                </a:solidFill>
              </a:rPr>
              <a:t>Money</a:t>
            </a:r>
            <a:r>
              <a:rPr lang="en-US" sz="3600" b="1" dirty="0"/>
              <a:t> Matchup – </a:t>
            </a:r>
            <a:r>
              <a:rPr lang="en-US" sz="2000" b="1" dirty="0"/>
              <a:t>millionaires, billionaires and trillionaires</a:t>
            </a:r>
          </a:p>
        </p:txBody>
      </p:sp>
      <p:sp>
        <p:nvSpPr>
          <p:cNvPr id="3" name="TextBox 2">
            <a:extLst>
              <a:ext uri="{FF2B5EF4-FFF2-40B4-BE49-F238E27FC236}">
                <a16:creationId xmlns:a16="http://schemas.microsoft.com/office/drawing/2014/main" id="{8FD5EE97-14A1-FFC3-FA1A-8AC2579E24D0}"/>
              </a:ext>
            </a:extLst>
          </p:cNvPr>
          <p:cNvSpPr txBox="1"/>
          <p:nvPr/>
        </p:nvSpPr>
        <p:spPr>
          <a:xfrm>
            <a:off x="757251" y="1719943"/>
            <a:ext cx="9410005" cy="4321419"/>
          </a:xfrm>
          <a:prstGeom prst="rect">
            <a:avLst/>
          </a:prstGeom>
        </p:spPr>
        <p:txBody>
          <a:bodyPr vert="horz" lIns="91440" tIns="45720" rIns="91440" bIns="45720" rtlCol="0">
            <a:normAutofit/>
          </a:bodyPr>
          <a:lstStyle/>
          <a:p>
            <a:pPr>
              <a:spcBef>
                <a:spcPts val="1000"/>
              </a:spcBef>
              <a:buClr>
                <a:schemeClr val="accent1"/>
              </a:buClr>
              <a:buSzPct val="80000"/>
            </a:pPr>
            <a:endParaRPr lang="en-US" dirty="0">
              <a:solidFill>
                <a:schemeClr val="tx1">
                  <a:lumMod val="75000"/>
                  <a:lumOff val="25000"/>
                </a:schemeClr>
              </a:solidFill>
            </a:endParaRPr>
          </a:p>
        </p:txBody>
      </p:sp>
      <p:pic>
        <p:nvPicPr>
          <p:cNvPr id="1026" name="Picture 2" descr="Elon Musk - Future of Life Institute">
            <a:extLst>
              <a:ext uri="{FF2B5EF4-FFF2-40B4-BE49-F238E27FC236}">
                <a16:creationId xmlns:a16="http://schemas.microsoft.com/office/drawing/2014/main" id="{52329F90-0D27-37CE-D02F-D13AA52CF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963" y="962534"/>
            <a:ext cx="1189037" cy="1189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in a suit and tie&#10;&#10;AI-generated content may be incorrect.">
            <a:extLst>
              <a:ext uri="{FF2B5EF4-FFF2-40B4-BE49-F238E27FC236}">
                <a16:creationId xmlns:a16="http://schemas.microsoft.com/office/drawing/2014/main" id="{DDA3C017-B6C0-B363-E43E-0E0AFBB55CF4}"/>
              </a:ext>
            </a:extLst>
          </p:cNvPr>
          <p:cNvPicPr>
            <a:picLocks noChangeAspect="1"/>
          </p:cNvPicPr>
          <p:nvPr/>
        </p:nvPicPr>
        <p:blipFill>
          <a:blip r:embed="rId3"/>
          <a:stretch>
            <a:fillRect/>
          </a:stretch>
        </p:blipFill>
        <p:spPr>
          <a:xfrm>
            <a:off x="7610965" y="936532"/>
            <a:ext cx="1188436" cy="1244870"/>
          </a:xfrm>
          <a:prstGeom prst="rect">
            <a:avLst/>
          </a:prstGeom>
        </p:spPr>
      </p:pic>
      <p:pic>
        <p:nvPicPr>
          <p:cNvPr id="11" name="Picture 10" descr="A person in a suit&#10;&#10;AI-generated content may be incorrect.">
            <a:extLst>
              <a:ext uri="{FF2B5EF4-FFF2-40B4-BE49-F238E27FC236}">
                <a16:creationId xmlns:a16="http://schemas.microsoft.com/office/drawing/2014/main" id="{2C63AF8D-D889-22F8-B897-51FE7DD9EB72}"/>
              </a:ext>
            </a:extLst>
          </p:cNvPr>
          <p:cNvPicPr>
            <a:picLocks noChangeAspect="1"/>
          </p:cNvPicPr>
          <p:nvPr/>
        </p:nvPicPr>
        <p:blipFill>
          <a:blip r:embed="rId4"/>
          <a:stretch>
            <a:fillRect/>
          </a:stretch>
        </p:blipFill>
        <p:spPr>
          <a:xfrm>
            <a:off x="2547557" y="962533"/>
            <a:ext cx="1471816" cy="1189037"/>
          </a:xfrm>
          <a:prstGeom prst="rect">
            <a:avLst/>
          </a:prstGeom>
        </p:spPr>
      </p:pic>
      <p:pic>
        <p:nvPicPr>
          <p:cNvPr id="21" name="Picture 20" descr="A person sitting on a table&#10;&#10;AI-generated content may be incorrect.">
            <a:extLst>
              <a:ext uri="{FF2B5EF4-FFF2-40B4-BE49-F238E27FC236}">
                <a16:creationId xmlns:a16="http://schemas.microsoft.com/office/drawing/2014/main" id="{3CD45B7A-82AA-AFA2-7773-3AF0F825E8BC}"/>
              </a:ext>
            </a:extLst>
          </p:cNvPr>
          <p:cNvPicPr>
            <a:picLocks noChangeAspect="1"/>
          </p:cNvPicPr>
          <p:nvPr/>
        </p:nvPicPr>
        <p:blipFill>
          <a:blip r:embed="rId5"/>
          <a:stretch>
            <a:fillRect/>
          </a:stretch>
        </p:blipFill>
        <p:spPr>
          <a:xfrm>
            <a:off x="4330152" y="962533"/>
            <a:ext cx="1195103" cy="1218869"/>
          </a:xfrm>
          <a:prstGeom prst="rect">
            <a:avLst/>
          </a:prstGeom>
        </p:spPr>
      </p:pic>
      <p:pic>
        <p:nvPicPr>
          <p:cNvPr id="24" name="Picture 23" descr="A person with her hand on her chin&#10;&#10;AI-generated content may be incorrect.">
            <a:extLst>
              <a:ext uri="{FF2B5EF4-FFF2-40B4-BE49-F238E27FC236}">
                <a16:creationId xmlns:a16="http://schemas.microsoft.com/office/drawing/2014/main" id="{C220DF6D-133B-5BCC-A9DA-DE34B30BE1FF}"/>
              </a:ext>
            </a:extLst>
          </p:cNvPr>
          <p:cNvPicPr>
            <a:picLocks noChangeAspect="1"/>
          </p:cNvPicPr>
          <p:nvPr/>
        </p:nvPicPr>
        <p:blipFill>
          <a:blip r:embed="rId6"/>
          <a:stretch>
            <a:fillRect/>
          </a:stretch>
        </p:blipFill>
        <p:spPr>
          <a:xfrm>
            <a:off x="5755022" y="969906"/>
            <a:ext cx="1608764" cy="1258821"/>
          </a:xfrm>
          <a:prstGeom prst="rect">
            <a:avLst/>
          </a:prstGeom>
        </p:spPr>
      </p:pic>
      <p:pic>
        <p:nvPicPr>
          <p:cNvPr id="26" name="Picture 25" descr="A person with white hair and a wig&#10;&#10;AI-generated content may be incorrect.">
            <a:extLst>
              <a:ext uri="{FF2B5EF4-FFF2-40B4-BE49-F238E27FC236}">
                <a16:creationId xmlns:a16="http://schemas.microsoft.com/office/drawing/2014/main" id="{CFD9C946-A493-C6FE-D7BA-599F423D8433}"/>
              </a:ext>
            </a:extLst>
          </p:cNvPr>
          <p:cNvPicPr>
            <a:picLocks noChangeAspect="1"/>
          </p:cNvPicPr>
          <p:nvPr/>
        </p:nvPicPr>
        <p:blipFill>
          <a:blip r:embed="rId7"/>
          <a:stretch>
            <a:fillRect/>
          </a:stretch>
        </p:blipFill>
        <p:spPr>
          <a:xfrm>
            <a:off x="864889" y="2283334"/>
            <a:ext cx="1227364" cy="1148411"/>
          </a:xfrm>
          <a:prstGeom prst="rect">
            <a:avLst/>
          </a:prstGeom>
        </p:spPr>
      </p:pic>
      <p:pic>
        <p:nvPicPr>
          <p:cNvPr id="1034" name="Picture 10" descr="George Lucas - Wikipedia">
            <a:extLst>
              <a:ext uri="{FF2B5EF4-FFF2-40B4-BE49-F238E27FC236}">
                <a16:creationId xmlns:a16="http://schemas.microsoft.com/office/drawing/2014/main" id="{D78F9DCF-876C-C90A-E14A-0278184685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7557" y="2308803"/>
            <a:ext cx="857262" cy="11201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erson with short hair wearing a black shirt&#10;&#10;AI-generated content may be incorrect.">
            <a:extLst>
              <a:ext uri="{FF2B5EF4-FFF2-40B4-BE49-F238E27FC236}">
                <a16:creationId xmlns:a16="http://schemas.microsoft.com/office/drawing/2014/main" id="{60368ED8-C7F1-81D9-310E-0F9C1C81B99A}"/>
              </a:ext>
            </a:extLst>
          </p:cNvPr>
          <p:cNvPicPr>
            <a:picLocks noChangeAspect="1"/>
          </p:cNvPicPr>
          <p:nvPr/>
        </p:nvPicPr>
        <p:blipFill>
          <a:blip r:embed="rId9"/>
          <a:stretch>
            <a:fillRect/>
          </a:stretch>
        </p:blipFill>
        <p:spPr>
          <a:xfrm>
            <a:off x="4297733" y="2330574"/>
            <a:ext cx="1294873" cy="1156753"/>
          </a:xfrm>
          <a:prstGeom prst="rect">
            <a:avLst/>
          </a:prstGeom>
        </p:spPr>
      </p:pic>
      <p:pic>
        <p:nvPicPr>
          <p:cNvPr id="31" name="Picture 30" descr="A person with long hair smiling&#10;&#10;AI-generated content may be incorrect.">
            <a:extLst>
              <a:ext uri="{FF2B5EF4-FFF2-40B4-BE49-F238E27FC236}">
                <a16:creationId xmlns:a16="http://schemas.microsoft.com/office/drawing/2014/main" id="{7424FA45-F2FC-E1AF-D289-21F2D0F5C4CC}"/>
              </a:ext>
            </a:extLst>
          </p:cNvPr>
          <p:cNvPicPr>
            <a:picLocks noChangeAspect="1"/>
          </p:cNvPicPr>
          <p:nvPr/>
        </p:nvPicPr>
        <p:blipFill>
          <a:blip r:embed="rId10"/>
          <a:stretch>
            <a:fillRect/>
          </a:stretch>
        </p:blipFill>
        <p:spPr>
          <a:xfrm>
            <a:off x="5903385" y="2361358"/>
            <a:ext cx="1294873" cy="1077151"/>
          </a:xfrm>
          <a:prstGeom prst="rect">
            <a:avLst/>
          </a:prstGeom>
        </p:spPr>
      </p:pic>
      <p:sp>
        <p:nvSpPr>
          <p:cNvPr id="32" name="TextBox 31">
            <a:extLst>
              <a:ext uri="{FF2B5EF4-FFF2-40B4-BE49-F238E27FC236}">
                <a16:creationId xmlns:a16="http://schemas.microsoft.com/office/drawing/2014/main" id="{29A95958-D94E-9D9C-0EBC-0199915CC59E}"/>
              </a:ext>
            </a:extLst>
          </p:cNvPr>
          <p:cNvSpPr txBox="1"/>
          <p:nvPr/>
        </p:nvSpPr>
        <p:spPr>
          <a:xfrm>
            <a:off x="318292" y="3487327"/>
            <a:ext cx="11555415" cy="3108543"/>
          </a:xfrm>
          <a:prstGeom prst="rect">
            <a:avLst/>
          </a:prstGeom>
          <a:noFill/>
        </p:spPr>
        <p:txBody>
          <a:bodyPr wrap="square" rtlCol="0">
            <a:spAutoFit/>
          </a:bodyPr>
          <a:lstStyle/>
          <a:p>
            <a:pPr marL="342900" indent="-342900">
              <a:buAutoNum type="arabicPeriod"/>
            </a:pPr>
            <a:r>
              <a:rPr lang="en-GB" sz="1400" b="1" dirty="0"/>
              <a:t>Elon Musk </a:t>
            </a:r>
            <a:r>
              <a:rPr lang="en-GB" sz="1400" dirty="0"/>
              <a:t>– CEO pay packet, after much debate was settled at $1 Trillion – this is equal to 3 years of all income in Ireland</a:t>
            </a:r>
          </a:p>
          <a:p>
            <a:pPr marL="342900" indent="-342900">
              <a:buAutoNum type="arabicPeriod"/>
            </a:pPr>
            <a:r>
              <a:rPr lang="en-GB" sz="1400" b="1" dirty="0"/>
              <a:t>Michael Flatley </a:t>
            </a:r>
            <a:r>
              <a:rPr lang="en-GB" sz="1400" dirty="0"/>
              <a:t>– In a 2026 Belfast court, the plaintiff’s accused Mr. Flatley of living a “…lifestyle of a Monte Carlo millionaire”</a:t>
            </a:r>
          </a:p>
          <a:p>
            <a:pPr marL="342900" indent="-342900">
              <a:buAutoNum type="arabicPeriod"/>
            </a:pPr>
            <a:r>
              <a:rPr lang="en-GB" sz="1400" b="1" dirty="0"/>
              <a:t>Patrick Collison </a:t>
            </a:r>
            <a:r>
              <a:rPr lang="en-GB" sz="1400" dirty="0"/>
              <a:t>– At the 2026 Young Scientist Awards, the Limerick-born billionaire and founder of Stripe stated he was “…concerned about ‘red tape’ in Ireland” as it can limit opportunities to social inclusion in Ireland (housing, infrastructure)</a:t>
            </a:r>
          </a:p>
          <a:p>
            <a:pPr marL="342900" indent="-342900">
              <a:buAutoNum type="arabicPeriod"/>
            </a:pPr>
            <a:r>
              <a:rPr lang="en-GB" sz="1400" b="1" dirty="0"/>
              <a:t>Christine Lagarde </a:t>
            </a:r>
            <a:r>
              <a:rPr lang="en-GB" sz="1400" dirty="0"/>
              <a:t>– As president of the European Central Bank, her signature graces Euro notes issued under her leadership.</a:t>
            </a:r>
          </a:p>
          <a:p>
            <a:pPr marL="342900" indent="-342900">
              <a:buAutoNum type="arabicPeriod"/>
            </a:pPr>
            <a:r>
              <a:rPr lang="en-GB" sz="1400" b="1" dirty="0"/>
              <a:t>Bernard Arnault </a:t>
            </a:r>
            <a:r>
              <a:rPr lang="en-GB" sz="1400" dirty="0"/>
              <a:t>– He is the head of LVMH (Louis Vuitton Moet Hennesy, the luxury brands firm based in Paris. </a:t>
            </a:r>
          </a:p>
          <a:p>
            <a:pPr marL="342900" indent="-342900">
              <a:buAutoNum type="arabicPeriod"/>
            </a:pPr>
            <a:r>
              <a:rPr lang="en-GB" sz="1400" b="1" dirty="0"/>
              <a:t>Adam Smith </a:t>
            </a:r>
            <a:r>
              <a:rPr lang="en-GB" sz="1400" dirty="0"/>
              <a:t>– as the author of The Wealth of Nations, he is credited as the founder of modern economics, </a:t>
            </a:r>
            <a:r>
              <a:rPr lang="en-GB" sz="1400" dirty="0">
                <a:solidFill>
                  <a:srgbClr val="FF0000"/>
                </a:solidFill>
              </a:rPr>
              <a:t>where true national wealth is not measured by hoarded gold, but by the total production and standard of living of its people, best achieved through free markets, division of labour, and limited government intervention. He argued that self-interested individuals competing in a free market are led by an "invisible hand" to promote the general prosperity of society. </a:t>
            </a:r>
          </a:p>
          <a:p>
            <a:pPr marL="342900" indent="-342900">
              <a:buAutoNum type="arabicPeriod"/>
            </a:pPr>
            <a:r>
              <a:rPr lang="en-GB" sz="1400" b="1" dirty="0"/>
              <a:t>Peter Jackson </a:t>
            </a:r>
            <a:r>
              <a:rPr lang="en-GB" sz="1400" dirty="0"/>
              <a:t>– the New Zealand filmmaker is best known as the director, writer, and producer of the Lord of the Rings trilogy and the Hobbit trilogy </a:t>
            </a:r>
          </a:p>
          <a:p>
            <a:pPr marL="342900" indent="-342900">
              <a:buAutoNum type="arabicPeriod"/>
            </a:pPr>
            <a:r>
              <a:rPr lang="en-GB" sz="1400" b="1" dirty="0"/>
              <a:t>Sr. Stanislaus Kennedy  </a:t>
            </a:r>
            <a:r>
              <a:rPr lang="en-GB" sz="1400" dirty="0"/>
              <a:t>- she was a tireless campaigner for social justice and founder of Focus Ireland</a:t>
            </a:r>
          </a:p>
          <a:p>
            <a:pPr marL="342900" indent="-342900">
              <a:buAutoNum type="arabicPeriod"/>
            </a:pPr>
            <a:r>
              <a:rPr lang="en-GB" sz="1400" b="1" dirty="0"/>
              <a:t>MacKenzie Scott </a:t>
            </a:r>
            <a:r>
              <a:rPr lang="en-GB" sz="1400" dirty="0"/>
              <a:t>– Ex-wife of Amazon founder, Jeff Bezos, she actively supports many social causes with generous donations. </a:t>
            </a:r>
            <a:endParaRPr lang="en-IE" sz="1400" dirty="0"/>
          </a:p>
        </p:txBody>
      </p:sp>
    </p:spTree>
    <p:extLst>
      <p:ext uri="{BB962C8B-B14F-4D97-AF65-F5344CB8AC3E}">
        <p14:creationId xmlns:p14="http://schemas.microsoft.com/office/powerpoint/2010/main" val="377374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031CB-50AB-80A1-C1A4-663172982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01D9FF-885C-5B9C-6AAE-A41528D565D2}"/>
              </a:ext>
            </a:extLst>
          </p:cNvPr>
          <p:cNvSpPr>
            <a:spLocks noGrp="1"/>
          </p:cNvSpPr>
          <p:nvPr>
            <p:ph type="ctrTitle"/>
          </p:nvPr>
        </p:nvSpPr>
        <p:spPr>
          <a:xfrm>
            <a:off x="741989" y="176601"/>
            <a:ext cx="9126363" cy="1320800"/>
          </a:xfrm>
        </p:spPr>
        <p:txBody>
          <a:bodyPr vert="horz" lIns="91440" tIns="45720" rIns="91440" bIns="45720" rtlCol="0" anchor="t">
            <a:normAutofit/>
          </a:bodyPr>
          <a:lstStyle/>
          <a:p>
            <a:pPr algn="l"/>
            <a:r>
              <a:rPr lang="en-US" sz="3600" b="1" dirty="0"/>
              <a:t>Money Matchup – </a:t>
            </a:r>
            <a:r>
              <a:rPr lang="en-US" sz="2000" b="1" dirty="0"/>
              <a:t>millionaires, billionaires and trillionaires</a:t>
            </a:r>
          </a:p>
        </p:txBody>
      </p:sp>
      <p:sp>
        <p:nvSpPr>
          <p:cNvPr id="3" name="TextBox 2">
            <a:extLst>
              <a:ext uri="{FF2B5EF4-FFF2-40B4-BE49-F238E27FC236}">
                <a16:creationId xmlns:a16="http://schemas.microsoft.com/office/drawing/2014/main" id="{22ED9597-CD84-20FB-501F-1A2A00792E99}"/>
              </a:ext>
            </a:extLst>
          </p:cNvPr>
          <p:cNvSpPr txBox="1"/>
          <p:nvPr/>
        </p:nvSpPr>
        <p:spPr>
          <a:xfrm>
            <a:off x="757251" y="1719943"/>
            <a:ext cx="9410005" cy="4321419"/>
          </a:xfrm>
          <a:prstGeom prst="rect">
            <a:avLst/>
          </a:prstGeom>
        </p:spPr>
        <p:txBody>
          <a:bodyPr vert="horz" lIns="91440" tIns="45720" rIns="91440" bIns="45720" rtlCol="0">
            <a:normAutofit/>
          </a:bodyPr>
          <a:lstStyle/>
          <a:p>
            <a:pPr>
              <a:spcBef>
                <a:spcPts val="1000"/>
              </a:spcBef>
              <a:buClr>
                <a:schemeClr val="accent1"/>
              </a:buClr>
              <a:buSzPct val="80000"/>
            </a:pPr>
            <a:endParaRPr lang="en-US" dirty="0">
              <a:solidFill>
                <a:schemeClr val="tx1">
                  <a:lumMod val="75000"/>
                  <a:lumOff val="25000"/>
                </a:schemeClr>
              </a:solidFill>
            </a:endParaRPr>
          </a:p>
        </p:txBody>
      </p:sp>
      <p:pic>
        <p:nvPicPr>
          <p:cNvPr id="1026" name="Picture 2" descr="Elon Musk - Future of Life Institute">
            <a:extLst>
              <a:ext uri="{FF2B5EF4-FFF2-40B4-BE49-F238E27FC236}">
                <a16:creationId xmlns:a16="http://schemas.microsoft.com/office/drawing/2014/main" id="{15D7C261-98CB-22C6-78DA-45E5D1C31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963" y="962534"/>
            <a:ext cx="1189037" cy="1189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in a suit and tie&#10;&#10;AI-generated content may be incorrect.">
            <a:extLst>
              <a:ext uri="{FF2B5EF4-FFF2-40B4-BE49-F238E27FC236}">
                <a16:creationId xmlns:a16="http://schemas.microsoft.com/office/drawing/2014/main" id="{C6214D22-F491-13EB-076F-EADD27BA27FE}"/>
              </a:ext>
            </a:extLst>
          </p:cNvPr>
          <p:cNvPicPr>
            <a:picLocks noChangeAspect="1"/>
          </p:cNvPicPr>
          <p:nvPr/>
        </p:nvPicPr>
        <p:blipFill>
          <a:blip r:embed="rId3"/>
          <a:stretch>
            <a:fillRect/>
          </a:stretch>
        </p:blipFill>
        <p:spPr>
          <a:xfrm>
            <a:off x="7610965" y="936532"/>
            <a:ext cx="1188436" cy="1244870"/>
          </a:xfrm>
          <a:prstGeom prst="rect">
            <a:avLst/>
          </a:prstGeom>
        </p:spPr>
      </p:pic>
      <p:pic>
        <p:nvPicPr>
          <p:cNvPr id="11" name="Picture 10" descr="A person in a suit&#10;&#10;AI-generated content may be incorrect.">
            <a:extLst>
              <a:ext uri="{FF2B5EF4-FFF2-40B4-BE49-F238E27FC236}">
                <a16:creationId xmlns:a16="http://schemas.microsoft.com/office/drawing/2014/main" id="{BD8F9A50-DF11-9DD1-31E4-4FDEF71D7240}"/>
              </a:ext>
            </a:extLst>
          </p:cNvPr>
          <p:cNvPicPr>
            <a:picLocks noChangeAspect="1"/>
          </p:cNvPicPr>
          <p:nvPr/>
        </p:nvPicPr>
        <p:blipFill>
          <a:blip r:embed="rId4"/>
          <a:stretch>
            <a:fillRect/>
          </a:stretch>
        </p:blipFill>
        <p:spPr>
          <a:xfrm>
            <a:off x="2547557" y="962533"/>
            <a:ext cx="1471816" cy="1189037"/>
          </a:xfrm>
          <a:prstGeom prst="rect">
            <a:avLst/>
          </a:prstGeom>
        </p:spPr>
      </p:pic>
      <p:pic>
        <p:nvPicPr>
          <p:cNvPr id="21" name="Picture 20" descr="A person sitting on a table&#10;&#10;AI-generated content may be incorrect.">
            <a:extLst>
              <a:ext uri="{FF2B5EF4-FFF2-40B4-BE49-F238E27FC236}">
                <a16:creationId xmlns:a16="http://schemas.microsoft.com/office/drawing/2014/main" id="{C1C69343-F927-471E-8390-615ECE1CC3D0}"/>
              </a:ext>
            </a:extLst>
          </p:cNvPr>
          <p:cNvPicPr>
            <a:picLocks noChangeAspect="1"/>
          </p:cNvPicPr>
          <p:nvPr/>
        </p:nvPicPr>
        <p:blipFill>
          <a:blip r:embed="rId5"/>
          <a:stretch>
            <a:fillRect/>
          </a:stretch>
        </p:blipFill>
        <p:spPr>
          <a:xfrm>
            <a:off x="4330152" y="962533"/>
            <a:ext cx="1195103" cy="1218869"/>
          </a:xfrm>
          <a:prstGeom prst="rect">
            <a:avLst/>
          </a:prstGeom>
        </p:spPr>
      </p:pic>
      <p:pic>
        <p:nvPicPr>
          <p:cNvPr id="24" name="Picture 23" descr="A person with her hand on her chin&#10;&#10;AI-generated content may be incorrect.">
            <a:extLst>
              <a:ext uri="{FF2B5EF4-FFF2-40B4-BE49-F238E27FC236}">
                <a16:creationId xmlns:a16="http://schemas.microsoft.com/office/drawing/2014/main" id="{A9A0F9AF-901E-CD61-A250-366F52F87425}"/>
              </a:ext>
            </a:extLst>
          </p:cNvPr>
          <p:cNvPicPr>
            <a:picLocks noChangeAspect="1"/>
          </p:cNvPicPr>
          <p:nvPr/>
        </p:nvPicPr>
        <p:blipFill>
          <a:blip r:embed="rId6"/>
          <a:stretch>
            <a:fillRect/>
          </a:stretch>
        </p:blipFill>
        <p:spPr>
          <a:xfrm>
            <a:off x="5755022" y="969906"/>
            <a:ext cx="1608764" cy="1258821"/>
          </a:xfrm>
          <a:prstGeom prst="rect">
            <a:avLst/>
          </a:prstGeom>
        </p:spPr>
      </p:pic>
      <p:pic>
        <p:nvPicPr>
          <p:cNvPr id="26" name="Picture 25" descr="A person with white hair and a wig&#10;&#10;AI-generated content may be incorrect.">
            <a:extLst>
              <a:ext uri="{FF2B5EF4-FFF2-40B4-BE49-F238E27FC236}">
                <a16:creationId xmlns:a16="http://schemas.microsoft.com/office/drawing/2014/main" id="{03282DFC-BA3B-4219-B81C-2F3E1D566C4B}"/>
              </a:ext>
            </a:extLst>
          </p:cNvPr>
          <p:cNvPicPr>
            <a:picLocks noChangeAspect="1"/>
          </p:cNvPicPr>
          <p:nvPr/>
        </p:nvPicPr>
        <p:blipFill>
          <a:blip r:embed="rId7"/>
          <a:stretch>
            <a:fillRect/>
          </a:stretch>
        </p:blipFill>
        <p:spPr>
          <a:xfrm>
            <a:off x="864889" y="2283334"/>
            <a:ext cx="1227364" cy="1148411"/>
          </a:xfrm>
          <a:prstGeom prst="rect">
            <a:avLst/>
          </a:prstGeom>
        </p:spPr>
      </p:pic>
      <p:pic>
        <p:nvPicPr>
          <p:cNvPr id="1034" name="Picture 10" descr="George Lucas - Wikipedia">
            <a:extLst>
              <a:ext uri="{FF2B5EF4-FFF2-40B4-BE49-F238E27FC236}">
                <a16:creationId xmlns:a16="http://schemas.microsoft.com/office/drawing/2014/main" id="{9E07DD44-F3DD-E45D-1AC8-D16240966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7557" y="2308803"/>
            <a:ext cx="1294872" cy="16920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erson with short hair wearing a black shirt&#10;&#10;AI-generated content may be incorrect.">
            <a:extLst>
              <a:ext uri="{FF2B5EF4-FFF2-40B4-BE49-F238E27FC236}">
                <a16:creationId xmlns:a16="http://schemas.microsoft.com/office/drawing/2014/main" id="{E374B811-5FEC-0FA3-2D3F-92A2D1649611}"/>
              </a:ext>
            </a:extLst>
          </p:cNvPr>
          <p:cNvPicPr>
            <a:picLocks noChangeAspect="1"/>
          </p:cNvPicPr>
          <p:nvPr/>
        </p:nvPicPr>
        <p:blipFill>
          <a:blip r:embed="rId9"/>
          <a:stretch>
            <a:fillRect/>
          </a:stretch>
        </p:blipFill>
        <p:spPr>
          <a:xfrm>
            <a:off x="4297733" y="2330574"/>
            <a:ext cx="1294873" cy="1156753"/>
          </a:xfrm>
          <a:prstGeom prst="rect">
            <a:avLst/>
          </a:prstGeom>
        </p:spPr>
      </p:pic>
      <p:pic>
        <p:nvPicPr>
          <p:cNvPr id="31" name="Picture 30" descr="A person with long hair smiling&#10;&#10;AI-generated content may be incorrect.">
            <a:extLst>
              <a:ext uri="{FF2B5EF4-FFF2-40B4-BE49-F238E27FC236}">
                <a16:creationId xmlns:a16="http://schemas.microsoft.com/office/drawing/2014/main" id="{B5498534-D6D7-48B8-1FBB-196C60B6E552}"/>
              </a:ext>
            </a:extLst>
          </p:cNvPr>
          <p:cNvPicPr>
            <a:picLocks noChangeAspect="1"/>
          </p:cNvPicPr>
          <p:nvPr/>
        </p:nvPicPr>
        <p:blipFill>
          <a:blip r:embed="rId10"/>
          <a:stretch>
            <a:fillRect/>
          </a:stretch>
        </p:blipFill>
        <p:spPr>
          <a:xfrm>
            <a:off x="5903385" y="2361358"/>
            <a:ext cx="1997993" cy="1662047"/>
          </a:xfrm>
          <a:prstGeom prst="rect">
            <a:avLst/>
          </a:prstGeom>
        </p:spPr>
      </p:pic>
      <p:sp>
        <p:nvSpPr>
          <p:cNvPr id="32" name="TextBox 31">
            <a:extLst>
              <a:ext uri="{FF2B5EF4-FFF2-40B4-BE49-F238E27FC236}">
                <a16:creationId xmlns:a16="http://schemas.microsoft.com/office/drawing/2014/main" id="{F14B3B41-0C3A-DD2F-37D2-E56B76A6A8A3}"/>
              </a:ext>
            </a:extLst>
          </p:cNvPr>
          <p:cNvSpPr txBox="1"/>
          <p:nvPr/>
        </p:nvSpPr>
        <p:spPr>
          <a:xfrm>
            <a:off x="424701" y="4219186"/>
            <a:ext cx="11555415" cy="2400657"/>
          </a:xfrm>
          <a:prstGeom prst="rect">
            <a:avLst/>
          </a:prstGeom>
          <a:noFill/>
        </p:spPr>
        <p:txBody>
          <a:bodyPr wrap="square" rtlCol="0">
            <a:spAutoFit/>
          </a:bodyPr>
          <a:lstStyle/>
          <a:p>
            <a:r>
              <a:rPr lang="en-GB" sz="2400" dirty="0"/>
              <a:t>Class – Group Discussion. </a:t>
            </a:r>
          </a:p>
          <a:p>
            <a:endParaRPr lang="en-GB" sz="1400" dirty="0"/>
          </a:p>
          <a:p>
            <a:r>
              <a:rPr lang="en-GB" sz="1400" dirty="0"/>
              <a:t>In groups of 3 – 5 students, consider and discuss the following:</a:t>
            </a:r>
          </a:p>
          <a:p>
            <a:pPr marL="342900" indent="-342900">
              <a:buAutoNum type="arabicPeriod"/>
            </a:pPr>
            <a:endParaRPr lang="en-GB" sz="1400" dirty="0"/>
          </a:p>
          <a:p>
            <a:pPr marL="342900" indent="-342900">
              <a:buAutoNum type="arabicPeriod"/>
            </a:pPr>
            <a:endParaRPr lang="en-GB" sz="1400" dirty="0"/>
          </a:p>
          <a:p>
            <a:pPr marL="342900" indent="-342900">
              <a:buAutoNum type="arabicPeriod"/>
            </a:pPr>
            <a:r>
              <a:rPr lang="en-GB" sz="1400" dirty="0"/>
              <a:t>Discuss. Of the people listed, are there any that you find interesting? Why________________</a:t>
            </a:r>
          </a:p>
          <a:p>
            <a:pPr marL="342900" indent="-342900">
              <a:buAutoNum type="arabicPeriod"/>
            </a:pPr>
            <a:r>
              <a:rPr lang="en-GB" sz="1400" dirty="0"/>
              <a:t>Are there any within the list of people that you feel are offer a good example of financial leadership – Why?</a:t>
            </a:r>
          </a:p>
          <a:p>
            <a:pPr marL="342900" indent="-342900">
              <a:buAutoNum type="arabicPeriod"/>
            </a:pPr>
            <a:endParaRPr lang="en-GB" sz="1400" dirty="0"/>
          </a:p>
          <a:p>
            <a:pPr marL="342900" indent="-342900">
              <a:buAutoNum type="arabicPeriod"/>
            </a:pPr>
            <a:endParaRPr lang="en-GB" sz="1400" dirty="0"/>
          </a:p>
          <a:p>
            <a:pPr marL="342900" indent="-342900">
              <a:buAutoNum type="arabicPeriod"/>
            </a:pPr>
            <a:endParaRPr lang="en-IE" sz="1400" dirty="0"/>
          </a:p>
        </p:txBody>
      </p:sp>
    </p:spTree>
    <p:extLst>
      <p:ext uri="{BB962C8B-B14F-4D97-AF65-F5344CB8AC3E}">
        <p14:creationId xmlns:p14="http://schemas.microsoft.com/office/powerpoint/2010/main" val="304842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1CFB6-8DAE-C6E2-B63E-9B27B25B5A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DDF4F-59D8-5EF6-E379-331A760816AB}"/>
              </a:ext>
            </a:extLst>
          </p:cNvPr>
          <p:cNvSpPr>
            <a:spLocks noGrp="1"/>
          </p:cNvSpPr>
          <p:nvPr>
            <p:ph type="ctrTitle"/>
          </p:nvPr>
        </p:nvSpPr>
        <p:spPr>
          <a:xfrm>
            <a:off x="741989" y="176601"/>
            <a:ext cx="9126363" cy="1320800"/>
          </a:xfrm>
        </p:spPr>
        <p:txBody>
          <a:bodyPr vert="horz" lIns="91440" tIns="45720" rIns="91440" bIns="45720" rtlCol="0" anchor="t">
            <a:normAutofit/>
          </a:bodyPr>
          <a:lstStyle/>
          <a:p>
            <a:pPr algn="l"/>
            <a:r>
              <a:rPr lang="en-US" sz="3600" b="1" dirty="0"/>
              <a:t>Money Matchup – </a:t>
            </a:r>
            <a:r>
              <a:rPr lang="en-US" sz="2000" b="1" dirty="0"/>
              <a:t>millionaires, billionaires and trillionaires</a:t>
            </a:r>
          </a:p>
        </p:txBody>
      </p:sp>
      <p:sp>
        <p:nvSpPr>
          <p:cNvPr id="3" name="TextBox 2">
            <a:extLst>
              <a:ext uri="{FF2B5EF4-FFF2-40B4-BE49-F238E27FC236}">
                <a16:creationId xmlns:a16="http://schemas.microsoft.com/office/drawing/2014/main" id="{1DACE808-748F-88B7-B174-DD7D03C54705}"/>
              </a:ext>
            </a:extLst>
          </p:cNvPr>
          <p:cNvSpPr txBox="1"/>
          <p:nvPr/>
        </p:nvSpPr>
        <p:spPr>
          <a:xfrm>
            <a:off x="757251" y="1719943"/>
            <a:ext cx="9410005" cy="4321419"/>
          </a:xfrm>
          <a:prstGeom prst="rect">
            <a:avLst/>
          </a:prstGeom>
        </p:spPr>
        <p:txBody>
          <a:bodyPr vert="horz" lIns="91440" tIns="45720" rIns="91440" bIns="45720" rtlCol="0">
            <a:normAutofit/>
          </a:bodyPr>
          <a:lstStyle/>
          <a:p>
            <a:pPr>
              <a:spcBef>
                <a:spcPts val="1000"/>
              </a:spcBef>
              <a:buClr>
                <a:schemeClr val="accent1"/>
              </a:buClr>
              <a:buSzPct val="80000"/>
            </a:pPr>
            <a:endParaRPr lang="en-US" dirty="0">
              <a:solidFill>
                <a:schemeClr val="tx1">
                  <a:lumMod val="75000"/>
                  <a:lumOff val="25000"/>
                </a:schemeClr>
              </a:solidFill>
            </a:endParaRPr>
          </a:p>
        </p:txBody>
      </p:sp>
      <p:pic>
        <p:nvPicPr>
          <p:cNvPr id="1026" name="Picture 2" descr="Elon Musk - Future of Life Institute">
            <a:extLst>
              <a:ext uri="{FF2B5EF4-FFF2-40B4-BE49-F238E27FC236}">
                <a16:creationId xmlns:a16="http://schemas.microsoft.com/office/drawing/2014/main" id="{917CF1CC-8C7B-1128-551C-108F54458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963" y="962534"/>
            <a:ext cx="1189037" cy="1189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in a suit and tie&#10;&#10;AI-generated content may be incorrect.">
            <a:extLst>
              <a:ext uri="{FF2B5EF4-FFF2-40B4-BE49-F238E27FC236}">
                <a16:creationId xmlns:a16="http://schemas.microsoft.com/office/drawing/2014/main" id="{9D3230A8-5606-581D-8E81-EED6AC1DA3DC}"/>
              </a:ext>
            </a:extLst>
          </p:cNvPr>
          <p:cNvPicPr>
            <a:picLocks noChangeAspect="1"/>
          </p:cNvPicPr>
          <p:nvPr/>
        </p:nvPicPr>
        <p:blipFill>
          <a:blip r:embed="rId3"/>
          <a:stretch>
            <a:fillRect/>
          </a:stretch>
        </p:blipFill>
        <p:spPr>
          <a:xfrm>
            <a:off x="7610965" y="936532"/>
            <a:ext cx="1188436" cy="1244870"/>
          </a:xfrm>
          <a:prstGeom prst="rect">
            <a:avLst/>
          </a:prstGeom>
        </p:spPr>
      </p:pic>
      <p:pic>
        <p:nvPicPr>
          <p:cNvPr id="11" name="Picture 10" descr="A person in a suit&#10;&#10;AI-generated content may be incorrect.">
            <a:extLst>
              <a:ext uri="{FF2B5EF4-FFF2-40B4-BE49-F238E27FC236}">
                <a16:creationId xmlns:a16="http://schemas.microsoft.com/office/drawing/2014/main" id="{59E92DB9-1155-4609-1CB7-52095DFBB5B6}"/>
              </a:ext>
            </a:extLst>
          </p:cNvPr>
          <p:cNvPicPr>
            <a:picLocks noChangeAspect="1"/>
          </p:cNvPicPr>
          <p:nvPr/>
        </p:nvPicPr>
        <p:blipFill>
          <a:blip r:embed="rId4"/>
          <a:stretch>
            <a:fillRect/>
          </a:stretch>
        </p:blipFill>
        <p:spPr>
          <a:xfrm>
            <a:off x="2547557" y="962533"/>
            <a:ext cx="1471816" cy="1189037"/>
          </a:xfrm>
          <a:prstGeom prst="rect">
            <a:avLst/>
          </a:prstGeom>
        </p:spPr>
      </p:pic>
      <p:pic>
        <p:nvPicPr>
          <p:cNvPr id="21" name="Picture 20" descr="A person sitting on a table&#10;&#10;AI-generated content may be incorrect.">
            <a:extLst>
              <a:ext uri="{FF2B5EF4-FFF2-40B4-BE49-F238E27FC236}">
                <a16:creationId xmlns:a16="http://schemas.microsoft.com/office/drawing/2014/main" id="{EC8AA277-BAE2-E0E7-DB20-A8FBD95C5F78}"/>
              </a:ext>
            </a:extLst>
          </p:cNvPr>
          <p:cNvPicPr>
            <a:picLocks noChangeAspect="1"/>
          </p:cNvPicPr>
          <p:nvPr/>
        </p:nvPicPr>
        <p:blipFill>
          <a:blip r:embed="rId5"/>
          <a:stretch>
            <a:fillRect/>
          </a:stretch>
        </p:blipFill>
        <p:spPr>
          <a:xfrm>
            <a:off x="4330152" y="962533"/>
            <a:ext cx="1195103" cy="1218869"/>
          </a:xfrm>
          <a:prstGeom prst="rect">
            <a:avLst/>
          </a:prstGeom>
        </p:spPr>
      </p:pic>
      <p:pic>
        <p:nvPicPr>
          <p:cNvPr id="24" name="Picture 23" descr="A person with her hand on her chin&#10;&#10;AI-generated content may be incorrect.">
            <a:extLst>
              <a:ext uri="{FF2B5EF4-FFF2-40B4-BE49-F238E27FC236}">
                <a16:creationId xmlns:a16="http://schemas.microsoft.com/office/drawing/2014/main" id="{52853A38-5987-2F16-C031-2509751F6289}"/>
              </a:ext>
            </a:extLst>
          </p:cNvPr>
          <p:cNvPicPr>
            <a:picLocks noChangeAspect="1"/>
          </p:cNvPicPr>
          <p:nvPr/>
        </p:nvPicPr>
        <p:blipFill>
          <a:blip r:embed="rId6"/>
          <a:stretch>
            <a:fillRect/>
          </a:stretch>
        </p:blipFill>
        <p:spPr>
          <a:xfrm>
            <a:off x="5755022" y="969906"/>
            <a:ext cx="1608764" cy="1258821"/>
          </a:xfrm>
          <a:prstGeom prst="rect">
            <a:avLst/>
          </a:prstGeom>
        </p:spPr>
      </p:pic>
      <p:pic>
        <p:nvPicPr>
          <p:cNvPr id="26" name="Picture 25" descr="A person with white hair and a wig&#10;&#10;AI-generated content may be incorrect.">
            <a:extLst>
              <a:ext uri="{FF2B5EF4-FFF2-40B4-BE49-F238E27FC236}">
                <a16:creationId xmlns:a16="http://schemas.microsoft.com/office/drawing/2014/main" id="{4FBDC913-C5FE-7CDB-E943-0456EB09C847}"/>
              </a:ext>
            </a:extLst>
          </p:cNvPr>
          <p:cNvPicPr>
            <a:picLocks noChangeAspect="1"/>
          </p:cNvPicPr>
          <p:nvPr/>
        </p:nvPicPr>
        <p:blipFill>
          <a:blip r:embed="rId7"/>
          <a:stretch>
            <a:fillRect/>
          </a:stretch>
        </p:blipFill>
        <p:spPr>
          <a:xfrm>
            <a:off x="864889" y="2283334"/>
            <a:ext cx="1227364" cy="1148411"/>
          </a:xfrm>
          <a:prstGeom prst="rect">
            <a:avLst/>
          </a:prstGeom>
        </p:spPr>
      </p:pic>
      <p:pic>
        <p:nvPicPr>
          <p:cNvPr id="1034" name="Picture 10" descr="George Lucas - Wikipedia">
            <a:extLst>
              <a:ext uri="{FF2B5EF4-FFF2-40B4-BE49-F238E27FC236}">
                <a16:creationId xmlns:a16="http://schemas.microsoft.com/office/drawing/2014/main" id="{D19D3FDC-28BF-B271-9686-B82E412E0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7557" y="2308803"/>
            <a:ext cx="1294872" cy="16920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erson with short hair wearing a black shirt&#10;&#10;AI-generated content may be incorrect.">
            <a:extLst>
              <a:ext uri="{FF2B5EF4-FFF2-40B4-BE49-F238E27FC236}">
                <a16:creationId xmlns:a16="http://schemas.microsoft.com/office/drawing/2014/main" id="{FA6DA598-76B3-6BD1-E99B-F15E1A15309A}"/>
              </a:ext>
            </a:extLst>
          </p:cNvPr>
          <p:cNvPicPr>
            <a:picLocks noChangeAspect="1"/>
          </p:cNvPicPr>
          <p:nvPr/>
        </p:nvPicPr>
        <p:blipFill>
          <a:blip r:embed="rId9"/>
          <a:stretch>
            <a:fillRect/>
          </a:stretch>
        </p:blipFill>
        <p:spPr>
          <a:xfrm>
            <a:off x="4297733" y="2330574"/>
            <a:ext cx="1294873" cy="1156753"/>
          </a:xfrm>
          <a:prstGeom prst="rect">
            <a:avLst/>
          </a:prstGeom>
        </p:spPr>
      </p:pic>
      <p:pic>
        <p:nvPicPr>
          <p:cNvPr id="31" name="Picture 30" descr="A person with long hair smiling&#10;&#10;AI-generated content may be incorrect.">
            <a:extLst>
              <a:ext uri="{FF2B5EF4-FFF2-40B4-BE49-F238E27FC236}">
                <a16:creationId xmlns:a16="http://schemas.microsoft.com/office/drawing/2014/main" id="{13DC9985-64B9-C3AC-E987-5D1B08D7CEAC}"/>
              </a:ext>
            </a:extLst>
          </p:cNvPr>
          <p:cNvPicPr>
            <a:picLocks noChangeAspect="1"/>
          </p:cNvPicPr>
          <p:nvPr/>
        </p:nvPicPr>
        <p:blipFill>
          <a:blip r:embed="rId10"/>
          <a:stretch>
            <a:fillRect/>
          </a:stretch>
        </p:blipFill>
        <p:spPr>
          <a:xfrm>
            <a:off x="5903385" y="2361358"/>
            <a:ext cx="1997993" cy="1662047"/>
          </a:xfrm>
          <a:prstGeom prst="rect">
            <a:avLst/>
          </a:prstGeom>
        </p:spPr>
      </p:pic>
      <p:sp>
        <p:nvSpPr>
          <p:cNvPr id="32" name="TextBox 31">
            <a:extLst>
              <a:ext uri="{FF2B5EF4-FFF2-40B4-BE49-F238E27FC236}">
                <a16:creationId xmlns:a16="http://schemas.microsoft.com/office/drawing/2014/main" id="{661888AF-44AF-C633-454E-84D6DAEFDCB0}"/>
              </a:ext>
            </a:extLst>
          </p:cNvPr>
          <p:cNvSpPr txBox="1"/>
          <p:nvPr/>
        </p:nvSpPr>
        <p:spPr>
          <a:xfrm>
            <a:off x="424701" y="4219186"/>
            <a:ext cx="9013213" cy="2185214"/>
          </a:xfrm>
          <a:prstGeom prst="rect">
            <a:avLst/>
          </a:prstGeom>
          <a:noFill/>
        </p:spPr>
        <p:txBody>
          <a:bodyPr wrap="square" rtlCol="0">
            <a:spAutoFit/>
          </a:bodyPr>
          <a:lstStyle/>
          <a:p>
            <a:r>
              <a:rPr lang="en-GB" sz="2400" dirty="0">
                <a:solidFill>
                  <a:srgbClr val="FF0000"/>
                </a:solidFill>
              </a:rPr>
              <a:t>Teacher Prompts and Supports: </a:t>
            </a:r>
          </a:p>
          <a:p>
            <a:pPr marL="342900" indent="-342900">
              <a:buAutoNum type="arabicPeriod"/>
            </a:pPr>
            <a:endParaRPr lang="en-GB" sz="1400" dirty="0"/>
          </a:p>
          <a:p>
            <a:pPr marL="342900" indent="-342900">
              <a:buAutoNum type="arabicPeriod"/>
            </a:pPr>
            <a:endParaRPr lang="en-GB" sz="1400" dirty="0"/>
          </a:p>
          <a:p>
            <a:pPr marL="342900" indent="-342900">
              <a:buAutoNum type="arabicPeriod"/>
            </a:pPr>
            <a:r>
              <a:rPr lang="en-GB" sz="1400" dirty="0"/>
              <a:t>The objective of this class discussion is to encourage students to consider and reflect on their attitude to money? Would they seek to be more like Elon Musk or Sister Stan? Should we seek to accumulate endless wealth or find a way to end poverty? Is MacKenzie a good example of financial leadership? </a:t>
            </a:r>
          </a:p>
          <a:p>
            <a:pPr marL="342900" indent="-342900">
              <a:buAutoNum type="arabicPeriod"/>
            </a:pPr>
            <a:endParaRPr lang="en-GB" sz="1400" dirty="0"/>
          </a:p>
          <a:p>
            <a:pPr marL="342900" indent="-342900">
              <a:buAutoNum type="arabicPeriod"/>
            </a:pPr>
            <a:r>
              <a:rPr lang="en-GB" sz="1400" dirty="0"/>
              <a:t>Use this session with students to break them into groups, to discuss their thoughts and also, seek out their true, honest opinions with no right or wrong answers. </a:t>
            </a:r>
            <a:endParaRPr lang="en-IE" sz="1400" dirty="0"/>
          </a:p>
        </p:txBody>
      </p:sp>
    </p:spTree>
    <p:extLst>
      <p:ext uri="{BB962C8B-B14F-4D97-AF65-F5344CB8AC3E}">
        <p14:creationId xmlns:p14="http://schemas.microsoft.com/office/powerpoint/2010/main" val="49925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034DF-BF11-B28C-0C90-050EF8ED8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D84094-1287-3981-2DD1-5CFCE2EE7D5B}"/>
              </a:ext>
            </a:extLst>
          </p:cNvPr>
          <p:cNvSpPr>
            <a:spLocks noGrp="1"/>
          </p:cNvSpPr>
          <p:nvPr>
            <p:ph type="ctrTitle"/>
          </p:nvPr>
        </p:nvSpPr>
        <p:spPr>
          <a:xfrm>
            <a:off x="741989" y="176601"/>
            <a:ext cx="9126363" cy="1320800"/>
          </a:xfrm>
        </p:spPr>
        <p:txBody>
          <a:bodyPr vert="horz" lIns="91440" tIns="45720" rIns="91440" bIns="45720" rtlCol="0" anchor="t">
            <a:normAutofit/>
          </a:bodyPr>
          <a:lstStyle/>
          <a:p>
            <a:pPr algn="l"/>
            <a:r>
              <a:rPr lang="en-US" sz="3600" b="1" dirty="0"/>
              <a:t>Money Matchup – </a:t>
            </a:r>
            <a:r>
              <a:rPr lang="en-US" sz="2000" b="1" dirty="0"/>
              <a:t>millionaires, billionaires and trillionaires</a:t>
            </a:r>
          </a:p>
        </p:txBody>
      </p:sp>
      <p:sp>
        <p:nvSpPr>
          <p:cNvPr id="3" name="TextBox 2">
            <a:extLst>
              <a:ext uri="{FF2B5EF4-FFF2-40B4-BE49-F238E27FC236}">
                <a16:creationId xmlns:a16="http://schemas.microsoft.com/office/drawing/2014/main" id="{EC56086C-90C5-95E1-CCEE-E35B86B22EA7}"/>
              </a:ext>
            </a:extLst>
          </p:cNvPr>
          <p:cNvSpPr txBox="1"/>
          <p:nvPr/>
        </p:nvSpPr>
        <p:spPr>
          <a:xfrm>
            <a:off x="757251" y="1719943"/>
            <a:ext cx="9410005" cy="4321419"/>
          </a:xfrm>
          <a:prstGeom prst="rect">
            <a:avLst/>
          </a:prstGeom>
        </p:spPr>
        <p:txBody>
          <a:bodyPr vert="horz" lIns="91440" tIns="45720" rIns="91440" bIns="45720" rtlCol="0">
            <a:normAutofit/>
          </a:bodyPr>
          <a:lstStyle/>
          <a:p>
            <a:pPr>
              <a:spcBef>
                <a:spcPts val="1000"/>
              </a:spcBef>
              <a:buClr>
                <a:schemeClr val="accent1"/>
              </a:buClr>
              <a:buSzPct val="80000"/>
            </a:pPr>
            <a:endParaRPr lang="en-US" dirty="0">
              <a:solidFill>
                <a:schemeClr val="tx1">
                  <a:lumMod val="75000"/>
                  <a:lumOff val="25000"/>
                </a:schemeClr>
              </a:solidFill>
            </a:endParaRPr>
          </a:p>
        </p:txBody>
      </p:sp>
      <p:pic>
        <p:nvPicPr>
          <p:cNvPr id="1026" name="Picture 2" descr="Elon Musk - Future of Life Institute">
            <a:extLst>
              <a:ext uri="{FF2B5EF4-FFF2-40B4-BE49-F238E27FC236}">
                <a16:creationId xmlns:a16="http://schemas.microsoft.com/office/drawing/2014/main" id="{EB4C924B-F90F-706E-E76F-64EB22041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963" y="1003663"/>
            <a:ext cx="1189037" cy="11890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in a suit&#10;&#10;AI-generated content may be incorrect.">
            <a:extLst>
              <a:ext uri="{FF2B5EF4-FFF2-40B4-BE49-F238E27FC236}">
                <a16:creationId xmlns:a16="http://schemas.microsoft.com/office/drawing/2014/main" id="{F56BD224-AACF-D10E-7DDB-F939EAA5940A}"/>
              </a:ext>
            </a:extLst>
          </p:cNvPr>
          <p:cNvPicPr>
            <a:picLocks noChangeAspect="1"/>
          </p:cNvPicPr>
          <p:nvPr/>
        </p:nvPicPr>
        <p:blipFill>
          <a:blip r:embed="rId3"/>
          <a:stretch>
            <a:fillRect/>
          </a:stretch>
        </p:blipFill>
        <p:spPr>
          <a:xfrm>
            <a:off x="848744" y="3177052"/>
            <a:ext cx="1271474" cy="1027187"/>
          </a:xfrm>
          <a:prstGeom prst="rect">
            <a:avLst/>
          </a:prstGeom>
        </p:spPr>
      </p:pic>
      <p:pic>
        <p:nvPicPr>
          <p:cNvPr id="21" name="Picture 20" descr="A person sitting on a table&#10;&#10;AI-generated content may be incorrect.">
            <a:extLst>
              <a:ext uri="{FF2B5EF4-FFF2-40B4-BE49-F238E27FC236}">
                <a16:creationId xmlns:a16="http://schemas.microsoft.com/office/drawing/2014/main" id="{E940EF99-2F49-28BE-D479-F92400C693D5}"/>
              </a:ext>
            </a:extLst>
          </p:cNvPr>
          <p:cNvPicPr>
            <a:picLocks noChangeAspect="1"/>
          </p:cNvPicPr>
          <p:nvPr/>
        </p:nvPicPr>
        <p:blipFill>
          <a:blip r:embed="rId4"/>
          <a:stretch>
            <a:fillRect/>
          </a:stretch>
        </p:blipFill>
        <p:spPr>
          <a:xfrm>
            <a:off x="829641" y="4964744"/>
            <a:ext cx="1195103" cy="1218869"/>
          </a:xfrm>
          <a:prstGeom prst="rect">
            <a:avLst/>
          </a:prstGeom>
        </p:spPr>
      </p:pic>
      <p:sp>
        <p:nvSpPr>
          <p:cNvPr id="32" name="TextBox 31">
            <a:extLst>
              <a:ext uri="{FF2B5EF4-FFF2-40B4-BE49-F238E27FC236}">
                <a16:creationId xmlns:a16="http://schemas.microsoft.com/office/drawing/2014/main" id="{DC3E903A-BD58-CBB7-B723-4E0AAB617578}"/>
              </a:ext>
            </a:extLst>
          </p:cNvPr>
          <p:cNvSpPr txBox="1"/>
          <p:nvPr/>
        </p:nvSpPr>
        <p:spPr>
          <a:xfrm>
            <a:off x="2323648" y="1003663"/>
            <a:ext cx="7244895" cy="1323439"/>
          </a:xfrm>
          <a:prstGeom prst="rect">
            <a:avLst/>
          </a:prstGeom>
          <a:noFill/>
        </p:spPr>
        <p:txBody>
          <a:bodyPr wrap="square" rtlCol="0">
            <a:spAutoFit/>
          </a:bodyPr>
          <a:lstStyle/>
          <a:p>
            <a:r>
              <a:rPr lang="en-GB" sz="2400" b="1" dirty="0">
                <a:solidFill>
                  <a:srgbClr val="FF0000"/>
                </a:solidFill>
              </a:rPr>
              <a:t>About Elon Musk: </a:t>
            </a:r>
            <a:r>
              <a:rPr lang="en-GB" sz="1400" dirty="0"/>
              <a:t>Elon Musk is a South African-born, tech-focused entrepreneur, CEO of Tesla, and founder of SpaceX. As of early 2026, he is the world's wealthiest person, heavily invested in advancing electric vehicles, space exploration, artificial intelligence, and neurotechnology, with a net worth estimated over $800 billion. Brands include Tesla, The Boring Company, SpaceX, Grok</a:t>
            </a:r>
            <a:endParaRPr lang="en-IE" sz="1400" dirty="0"/>
          </a:p>
        </p:txBody>
      </p:sp>
      <p:sp>
        <p:nvSpPr>
          <p:cNvPr id="5" name="TextBox 4">
            <a:extLst>
              <a:ext uri="{FF2B5EF4-FFF2-40B4-BE49-F238E27FC236}">
                <a16:creationId xmlns:a16="http://schemas.microsoft.com/office/drawing/2014/main" id="{3A7CD830-EF50-C197-D8BB-3B9F713ADC88}"/>
              </a:ext>
            </a:extLst>
          </p:cNvPr>
          <p:cNvSpPr txBox="1"/>
          <p:nvPr/>
        </p:nvSpPr>
        <p:spPr>
          <a:xfrm>
            <a:off x="2211711" y="3028925"/>
            <a:ext cx="7613903" cy="1323439"/>
          </a:xfrm>
          <a:prstGeom prst="rect">
            <a:avLst/>
          </a:prstGeom>
          <a:noFill/>
        </p:spPr>
        <p:txBody>
          <a:bodyPr wrap="square">
            <a:spAutoFit/>
          </a:bodyPr>
          <a:lstStyle/>
          <a:p>
            <a:r>
              <a:rPr lang="en-GB" sz="2400" b="1" dirty="0">
                <a:solidFill>
                  <a:srgbClr val="FF0000"/>
                </a:solidFill>
              </a:rPr>
              <a:t>About Michael Flatley </a:t>
            </a:r>
            <a:r>
              <a:rPr lang="en-GB" sz="1400" dirty="0">
                <a:latin typeface="+mj-lt"/>
              </a:rPr>
              <a:t>is an Irish-American dancer, choreographer, and producer</a:t>
            </a:r>
            <a:r>
              <a:rPr lang="en-GB" sz="1400" b="0" i="0" dirty="0">
                <a:solidFill>
                  <a:srgbClr val="0A0A0A"/>
                </a:solidFill>
                <a:effectLst/>
                <a:latin typeface="+mj-lt"/>
              </a:rPr>
              <a:t> who revolutionized traditional Irish dance with his worldwide hit shows, including "Riverdance" (1994) and "Lord of the Dance" (1996). Known for his incredible speed—once holding a Guinness World Record of 35 taps per second—he brought Irish dance to a global arena, performing for over 60 million people. </a:t>
            </a:r>
            <a:endParaRPr lang="en-IE" sz="1400" dirty="0">
              <a:latin typeface="+mj-lt"/>
            </a:endParaRPr>
          </a:p>
        </p:txBody>
      </p:sp>
      <p:sp>
        <p:nvSpPr>
          <p:cNvPr id="8" name="TextBox 7">
            <a:extLst>
              <a:ext uri="{FF2B5EF4-FFF2-40B4-BE49-F238E27FC236}">
                <a16:creationId xmlns:a16="http://schemas.microsoft.com/office/drawing/2014/main" id="{8544FF8D-AB9F-D0AD-924C-C42504E93D51}"/>
              </a:ext>
            </a:extLst>
          </p:cNvPr>
          <p:cNvSpPr txBox="1"/>
          <p:nvPr/>
        </p:nvSpPr>
        <p:spPr>
          <a:xfrm>
            <a:off x="2154461" y="4964744"/>
            <a:ext cx="7414082" cy="1323439"/>
          </a:xfrm>
          <a:prstGeom prst="rect">
            <a:avLst/>
          </a:prstGeom>
          <a:noFill/>
        </p:spPr>
        <p:txBody>
          <a:bodyPr wrap="square">
            <a:spAutoFit/>
          </a:bodyPr>
          <a:lstStyle/>
          <a:p>
            <a:r>
              <a:rPr lang="en-GB" sz="2400" b="1" i="0" dirty="0">
                <a:solidFill>
                  <a:srgbClr val="FF0000"/>
                </a:solidFill>
                <a:effectLst/>
                <a:latin typeface="Google Sans"/>
              </a:rPr>
              <a:t>About Patrick Collison </a:t>
            </a:r>
            <a:r>
              <a:rPr lang="en-GB" sz="1400" b="0" i="0" dirty="0">
                <a:solidFill>
                  <a:srgbClr val="0A0A0A"/>
                </a:solidFill>
                <a:effectLst/>
                <a:latin typeface="+mj-lt"/>
              </a:rPr>
              <a:t>is an </a:t>
            </a:r>
            <a:r>
              <a:rPr lang="en-GB" sz="1400" dirty="0">
                <a:latin typeface="+mj-lt"/>
              </a:rPr>
              <a:t>Irish billionaire entrepreneur and CEO/co-founder of the global payment technology firm Stripe</a:t>
            </a:r>
            <a:r>
              <a:rPr lang="en-GB" sz="1400" b="0" i="0" dirty="0">
                <a:solidFill>
                  <a:srgbClr val="0A0A0A"/>
                </a:solidFill>
                <a:effectLst/>
                <a:latin typeface="+mj-lt"/>
              </a:rPr>
              <a:t>, which he started with his brother, John, in 2010. A former Young Scientist winner, he previously co-founded </a:t>
            </a:r>
            <a:r>
              <a:rPr lang="en-GB" sz="1400" b="0" i="0" dirty="0" err="1">
                <a:solidFill>
                  <a:srgbClr val="0A0A0A"/>
                </a:solidFill>
                <a:effectLst/>
                <a:latin typeface="+mj-lt"/>
              </a:rPr>
              <a:t>Auctomatic</a:t>
            </a:r>
            <a:r>
              <a:rPr lang="en-GB" sz="1400" b="0" i="0" dirty="0">
                <a:solidFill>
                  <a:srgbClr val="0A0A0A"/>
                </a:solidFill>
                <a:effectLst/>
                <a:latin typeface="+mj-lt"/>
              </a:rPr>
              <a:t> and has since focused on economic growth, scientific research, and AI, including co-founding the Arc Institute and launching Fast Grants. </a:t>
            </a:r>
            <a:endParaRPr lang="en-IE" sz="1400" dirty="0">
              <a:latin typeface="+mj-lt"/>
            </a:endParaRPr>
          </a:p>
        </p:txBody>
      </p:sp>
    </p:spTree>
    <p:extLst>
      <p:ext uri="{BB962C8B-B14F-4D97-AF65-F5344CB8AC3E}">
        <p14:creationId xmlns:p14="http://schemas.microsoft.com/office/powerpoint/2010/main" val="155295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3FAF8-4727-B2F2-9603-CE8447D6B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BBD8A-0064-DC47-2849-E3CC20E329AC}"/>
              </a:ext>
            </a:extLst>
          </p:cNvPr>
          <p:cNvSpPr>
            <a:spLocks noGrp="1"/>
          </p:cNvSpPr>
          <p:nvPr>
            <p:ph type="ctrTitle"/>
          </p:nvPr>
        </p:nvSpPr>
        <p:spPr>
          <a:xfrm>
            <a:off x="741989" y="176601"/>
            <a:ext cx="9126363" cy="1320800"/>
          </a:xfrm>
        </p:spPr>
        <p:txBody>
          <a:bodyPr vert="horz" lIns="91440" tIns="45720" rIns="91440" bIns="45720" rtlCol="0" anchor="t">
            <a:normAutofit/>
          </a:bodyPr>
          <a:lstStyle/>
          <a:p>
            <a:pPr algn="l"/>
            <a:r>
              <a:rPr lang="en-US" sz="3600" b="1" dirty="0"/>
              <a:t>Money Matchup – </a:t>
            </a:r>
            <a:r>
              <a:rPr lang="en-US" sz="2000" b="1" dirty="0"/>
              <a:t>millionaires, billionaires and trillionaires</a:t>
            </a:r>
          </a:p>
        </p:txBody>
      </p:sp>
      <p:pic>
        <p:nvPicPr>
          <p:cNvPr id="6" name="Picture 5" descr="A person in a suit and tie&#10;&#10;AI-generated content may be incorrect.">
            <a:extLst>
              <a:ext uri="{FF2B5EF4-FFF2-40B4-BE49-F238E27FC236}">
                <a16:creationId xmlns:a16="http://schemas.microsoft.com/office/drawing/2014/main" id="{D657F1ED-2829-C937-9EEE-902523BDA99A}"/>
              </a:ext>
            </a:extLst>
          </p:cNvPr>
          <p:cNvPicPr>
            <a:picLocks noChangeAspect="1"/>
          </p:cNvPicPr>
          <p:nvPr/>
        </p:nvPicPr>
        <p:blipFill>
          <a:blip r:embed="rId2"/>
          <a:stretch>
            <a:fillRect/>
          </a:stretch>
        </p:blipFill>
        <p:spPr>
          <a:xfrm>
            <a:off x="878686" y="5068128"/>
            <a:ext cx="1188436" cy="1244870"/>
          </a:xfrm>
          <a:prstGeom prst="rect">
            <a:avLst/>
          </a:prstGeom>
        </p:spPr>
      </p:pic>
      <p:pic>
        <p:nvPicPr>
          <p:cNvPr id="24" name="Picture 23" descr="A person with her hand on her chin&#10;&#10;AI-generated content may be incorrect.">
            <a:extLst>
              <a:ext uri="{FF2B5EF4-FFF2-40B4-BE49-F238E27FC236}">
                <a16:creationId xmlns:a16="http://schemas.microsoft.com/office/drawing/2014/main" id="{1383F279-F29C-464A-F9F1-20D5B7277DBF}"/>
              </a:ext>
            </a:extLst>
          </p:cNvPr>
          <p:cNvPicPr>
            <a:picLocks noChangeAspect="1"/>
          </p:cNvPicPr>
          <p:nvPr/>
        </p:nvPicPr>
        <p:blipFill>
          <a:blip r:embed="rId3"/>
          <a:stretch>
            <a:fillRect/>
          </a:stretch>
        </p:blipFill>
        <p:spPr>
          <a:xfrm>
            <a:off x="878686" y="1351342"/>
            <a:ext cx="1415142" cy="1107316"/>
          </a:xfrm>
          <a:prstGeom prst="rect">
            <a:avLst/>
          </a:prstGeom>
        </p:spPr>
      </p:pic>
      <p:pic>
        <p:nvPicPr>
          <p:cNvPr id="26" name="Picture 25" descr="A person with white hair and a wig&#10;&#10;AI-generated content may be incorrect.">
            <a:extLst>
              <a:ext uri="{FF2B5EF4-FFF2-40B4-BE49-F238E27FC236}">
                <a16:creationId xmlns:a16="http://schemas.microsoft.com/office/drawing/2014/main" id="{F844B43E-A147-A630-66F1-6D6700489E92}"/>
              </a:ext>
            </a:extLst>
          </p:cNvPr>
          <p:cNvPicPr>
            <a:picLocks noChangeAspect="1"/>
          </p:cNvPicPr>
          <p:nvPr/>
        </p:nvPicPr>
        <p:blipFill>
          <a:blip r:embed="rId4"/>
          <a:stretch>
            <a:fillRect/>
          </a:stretch>
        </p:blipFill>
        <p:spPr>
          <a:xfrm>
            <a:off x="719841" y="3092796"/>
            <a:ext cx="1506125" cy="1409240"/>
          </a:xfrm>
          <a:prstGeom prst="rect">
            <a:avLst/>
          </a:prstGeom>
        </p:spPr>
      </p:pic>
      <p:sp>
        <p:nvSpPr>
          <p:cNvPr id="5" name="TextBox 4">
            <a:extLst>
              <a:ext uri="{FF2B5EF4-FFF2-40B4-BE49-F238E27FC236}">
                <a16:creationId xmlns:a16="http://schemas.microsoft.com/office/drawing/2014/main" id="{32AD7B67-7C7D-A0D0-0D19-A451C303A2C6}"/>
              </a:ext>
            </a:extLst>
          </p:cNvPr>
          <p:cNvSpPr txBox="1"/>
          <p:nvPr/>
        </p:nvSpPr>
        <p:spPr>
          <a:xfrm>
            <a:off x="2323648" y="964899"/>
            <a:ext cx="7084194" cy="1661993"/>
          </a:xfrm>
          <a:prstGeom prst="rect">
            <a:avLst/>
          </a:prstGeom>
          <a:noFill/>
        </p:spPr>
        <p:txBody>
          <a:bodyPr wrap="square">
            <a:spAutoFit/>
          </a:bodyPr>
          <a:lstStyle/>
          <a:p>
            <a:r>
              <a:rPr lang="en-GB" sz="2800" b="1" i="0" dirty="0">
                <a:solidFill>
                  <a:srgbClr val="FF0000"/>
                </a:solidFill>
                <a:effectLst/>
                <a:latin typeface="+mj-lt"/>
              </a:rPr>
              <a:t>Christine Lagarde  </a:t>
            </a:r>
            <a:r>
              <a:rPr lang="en-GB" sz="1400" b="0" i="0" dirty="0">
                <a:solidFill>
                  <a:srgbClr val="0A0A0A"/>
                </a:solidFill>
                <a:effectLst/>
                <a:latin typeface="+mj-lt"/>
              </a:rPr>
              <a:t>is a French lawyer and politician serving as the President of the European Central Bank (ECB) since November 2019, the first woman to hold this role. Previously, she was the first female Managing Director of the International Monetary Fund (IMF) from 2011 to 2019 and held several ministerial positions in France</a:t>
            </a:r>
            <a:r>
              <a:rPr lang="en-GB" sz="1600" b="0" i="0" dirty="0">
                <a:solidFill>
                  <a:srgbClr val="0A0A0A"/>
                </a:solidFill>
                <a:effectLst/>
                <a:latin typeface="Google Sans"/>
              </a:rPr>
              <a:t>. She leads the group that is tasked with, among other things, controlling inflation across the Eurozone. </a:t>
            </a:r>
            <a:endParaRPr lang="en-IE" sz="1600" dirty="0"/>
          </a:p>
        </p:txBody>
      </p:sp>
      <p:sp>
        <p:nvSpPr>
          <p:cNvPr id="9" name="TextBox 8">
            <a:extLst>
              <a:ext uri="{FF2B5EF4-FFF2-40B4-BE49-F238E27FC236}">
                <a16:creationId xmlns:a16="http://schemas.microsoft.com/office/drawing/2014/main" id="{7C3A31F4-6055-BD7B-E2AF-668F0A52B2F9}"/>
              </a:ext>
            </a:extLst>
          </p:cNvPr>
          <p:cNvSpPr txBox="1"/>
          <p:nvPr/>
        </p:nvSpPr>
        <p:spPr>
          <a:xfrm>
            <a:off x="2323648" y="3092796"/>
            <a:ext cx="7296125" cy="1691682"/>
          </a:xfrm>
          <a:prstGeom prst="rect">
            <a:avLst/>
          </a:prstGeom>
          <a:noFill/>
        </p:spPr>
        <p:txBody>
          <a:bodyPr wrap="square">
            <a:spAutoFit/>
          </a:bodyPr>
          <a:lstStyle/>
          <a:p>
            <a:pPr>
              <a:lnSpc>
                <a:spcPts val="1800"/>
              </a:lnSpc>
              <a:spcAft>
                <a:spcPts val="900"/>
              </a:spcAft>
            </a:pPr>
            <a:r>
              <a:rPr lang="en-GB" sz="2800" b="1" dirty="0">
                <a:solidFill>
                  <a:srgbClr val="FF0000"/>
                </a:solidFill>
                <a:latin typeface="+mj-lt"/>
              </a:rPr>
              <a:t>Adam Smith </a:t>
            </a:r>
            <a:r>
              <a:rPr lang="en-GB" sz="1400" dirty="0">
                <a:solidFill>
                  <a:srgbClr val="0A0A0A"/>
                </a:solidFill>
                <a:latin typeface="+mj-lt"/>
              </a:rPr>
              <a:t>was born in Kirkcaldy, Scotland, he studied at the University of Glasgow and Balliol College, Oxford, later becoming a professor of moral philosophy. He </a:t>
            </a:r>
            <a:r>
              <a:rPr lang="en-GB" sz="1400" b="0" i="0" dirty="0">
                <a:solidFill>
                  <a:srgbClr val="0A0A0A"/>
                </a:solidFill>
                <a:effectLst/>
                <a:latin typeface="+mj-lt"/>
              </a:rPr>
              <a:t>advocated for free trade, limited government intervention in the economy, and the idea that individual self-interest can lead to societal prosperity, known as the "invisible hand". He is </a:t>
            </a:r>
            <a:r>
              <a:rPr lang="en-GB" sz="1400" dirty="0"/>
              <a:t>widely considered the </a:t>
            </a:r>
            <a:r>
              <a:rPr lang="en-GB" sz="1400" b="1" dirty="0"/>
              <a:t>"father of modern economics"</a:t>
            </a:r>
            <a:r>
              <a:rPr lang="en-GB" sz="1400" dirty="0"/>
              <a:t>. His importance stems from transforming the study of how societies create and distribute wealth into a systematic academic discipline</a:t>
            </a:r>
            <a:endParaRPr lang="en-GB" sz="1400" b="0" i="0" dirty="0">
              <a:solidFill>
                <a:srgbClr val="0A0A0A"/>
              </a:solidFill>
              <a:effectLst/>
              <a:latin typeface="+mj-lt"/>
            </a:endParaRPr>
          </a:p>
        </p:txBody>
      </p:sp>
      <p:sp>
        <p:nvSpPr>
          <p:cNvPr id="11" name="TextBox 10">
            <a:extLst>
              <a:ext uri="{FF2B5EF4-FFF2-40B4-BE49-F238E27FC236}">
                <a16:creationId xmlns:a16="http://schemas.microsoft.com/office/drawing/2014/main" id="{48B72644-8FFD-694D-4A13-DA2E24AB59E0}"/>
              </a:ext>
            </a:extLst>
          </p:cNvPr>
          <p:cNvSpPr txBox="1"/>
          <p:nvPr/>
        </p:nvSpPr>
        <p:spPr>
          <a:xfrm>
            <a:off x="2281886" y="5068128"/>
            <a:ext cx="7167717" cy="1323439"/>
          </a:xfrm>
          <a:prstGeom prst="rect">
            <a:avLst/>
          </a:prstGeom>
          <a:noFill/>
        </p:spPr>
        <p:txBody>
          <a:bodyPr wrap="square">
            <a:spAutoFit/>
          </a:bodyPr>
          <a:lstStyle/>
          <a:p>
            <a:r>
              <a:rPr lang="en-GB" sz="2400" b="1" i="0" dirty="0">
                <a:solidFill>
                  <a:srgbClr val="FF0000"/>
                </a:solidFill>
                <a:effectLst/>
                <a:latin typeface="+mj-lt"/>
              </a:rPr>
              <a:t>Bernard Arnault </a:t>
            </a:r>
            <a:r>
              <a:rPr lang="en-GB" sz="1400" b="0" i="0" dirty="0">
                <a:solidFill>
                  <a:srgbClr val="0A0A0A"/>
                </a:solidFill>
                <a:effectLst/>
                <a:latin typeface="+mj-lt"/>
              </a:rPr>
              <a:t>(born 1949) is a </a:t>
            </a:r>
            <a:r>
              <a:rPr lang="en-GB" sz="1400" dirty="0">
                <a:latin typeface="+mj-lt"/>
              </a:rPr>
              <a:t>French billionaire businessman, serving as the Chairman and CEO of </a:t>
            </a:r>
            <a:r>
              <a:rPr lang="en-GB" sz="1400" dirty="0">
                <a:effectLst/>
                <a:latin typeface="+mj-lt"/>
              </a:rPr>
              <a:t>LVMH Moët Hennessy Louis Vuitton</a:t>
            </a:r>
            <a:r>
              <a:rPr lang="en-GB" sz="1400" b="0" i="0" dirty="0">
                <a:solidFill>
                  <a:srgbClr val="0A0A0A"/>
                </a:solidFill>
                <a:effectLst/>
                <a:latin typeface="+mj-lt"/>
              </a:rPr>
              <a:t>, the world's largest luxury goods conglomerate. As of early 2026, he is one of the world's wealthiest individuals, with a fortune largely derived from his control of over 75 high-end brands like Louis Vuitton, Dior, and Moët &amp; Chandon. </a:t>
            </a:r>
            <a:endParaRPr lang="en-IE" sz="1400" dirty="0">
              <a:latin typeface="+mj-lt"/>
            </a:endParaRPr>
          </a:p>
        </p:txBody>
      </p:sp>
    </p:spTree>
    <p:extLst>
      <p:ext uri="{BB962C8B-B14F-4D97-AF65-F5344CB8AC3E}">
        <p14:creationId xmlns:p14="http://schemas.microsoft.com/office/powerpoint/2010/main" val="355929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A8B88-A3F3-2620-F4E6-58696BD7C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5BCFD-9C95-DA94-1258-513ED5597901}"/>
              </a:ext>
            </a:extLst>
          </p:cNvPr>
          <p:cNvSpPr>
            <a:spLocks noGrp="1"/>
          </p:cNvSpPr>
          <p:nvPr>
            <p:ph type="ctrTitle"/>
          </p:nvPr>
        </p:nvSpPr>
        <p:spPr>
          <a:xfrm>
            <a:off x="741989" y="176601"/>
            <a:ext cx="9126363" cy="1320800"/>
          </a:xfrm>
        </p:spPr>
        <p:txBody>
          <a:bodyPr vert="horz" lIns="91440" tIns="45720" rIns="91440" bIns="45720" rtlCol="0" anchor="t">
            <a:normAutofit/>
          </a:bodyPr>
          <a:lstStyle/>
          <a:p>
            <a:pPr algn="l"/>
            <a:r>
              <a:rPr lang="en-US" sz="3600" b="1" dirty="0"/>
              <a:t>Money Matchup – </a:t>
            </a:r>
            <a:r>
              <a:rPr lang="en-US" sz="2000" b="1" dirty="0"/>
              <a:t>millionaires, billionaires and trillionaires</a:t>
            </a:r>
          </a:p>
        </p:txBody>
      </p:sp>
      <p:sp>
        <p:nvSpPr>
          <p:cNvPr id="3" name="TextBox 2">
            <a:extLst>
              <a:ext uri="{FF2B5EF4-FFF2-40B4-BE49-F238E27FC236}">
                <a16:creationId xmlns:a16="http://schemas.microsoft.com/office/drawing/2014/main" id="{93E2B83C-F652-A015-991D-7DA12CAB8C1B}"/>
              </a:ext>
            </a:extLst>
          </p:cNvPr>
          <p:cNvSpPr txBox="1"/>
          <p:nvPr/>
        </p:nvSpPr>
        <p:spPr>
          <a:xfrm>
            <a:off x="757251" y="1719943"/>
            <a:ext cx="9410005" cy="4321419"/>
          </a:xfrm>
          <a:prstGeom prst="rect">
            <a:avLst/>
          </a:prstGeom>
        </p:spPr>
        <p:txBody>
          <a:bodyPr vert="horz" lIns="91440" tIns="45720" rIns="91440" bIns="45720" rtlCol="0">
            <a:normAutofit/>
          </a:bodyPr>
          <a:lstStyle/>
          <a:p>
            <a:pPr>
              <a:spcBef>
                <a:spcPts val="1000"/>
              </a:spcBef>
              <a:buClr>
                <a:schemeClr val="accent1"/>
              </a:buClr>
              <a:buSzPct val="80000"/>
            </a:pPr>
            <a:endParaRPr lang="en-US" dirty="0">
              <a:solidFill>
                <a:schemeClr val="tx1">
                  <a:lumMod val="75000"/>
                  <a:lumOff val="25000"/>
                </a:schemeClr>
              </a:solidFill>
            </a:endParaRPr>
          </a:p>
        </p:txBody>
      </p:sp>
      <p:pic>
        <p:nvPicPr>
          <p:cNvPr id="1034" name="Picture 10" descr="George Lucas - Wikipedia">
            <a:extLst>
              <a:ext uri="{FF2B5EF4-FFF2-40B4-BE49-F238E27FC236}">
                <a16:creationId xmlns:a16="http://schemas.microsoft.com/office/drawing/2014/main" id="{60C8D226-E086-B24E-066B-8964C3DBA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71" y="878913"/>
            <a:ext cx="1294872" cy="16920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erson with short hair wearing a black shirt&#10;&#10;AI-generated content may be incorrect.">
            <a:extLst>
              <a:ext uri="{FF2B5EF4-FFF2-40B4-BE49-F238E27FC236}">
                <a16:creationId xmlns:a16="http://schemas.microsoft.com/office/drawing/2014/main" id="{4E17D34E-1601-3440-40B9-B50F117E75F4}"/>
              </a:ext>
            </a:extLst>
          </p:cNvPr>
          <p:cNvPicPr>
            <a:picLocks noChangeAspect="1"/>
          </p:cNvPicPr>
          <p:nvPr/>
        </p:nvPicPr>
        <p:blipFill>
          <a:blip r:embed="rId3"/>
          <a:stretch>
            <a:fillRect/>
          </a:stretch>
        </p:blipFill>
        <p:spPr>
          <a:xfrm>
            <a:off x="936470" y="3273254"/>
            <a:ext cx="1294873" cy="1156753"/>
          </a:xfrm>
          <a:prstGeom prst="rect">
            <a:avLst/>
          </a:prstGeom>
        </p:spPr>
      </p:pic>
      <p:pic>
        <p:nvPicPr>
          <p:cNvPr id="31" name="Picture 30" descr="A person with long hair smiling&#10;&#10;AI-generated content may be incorrect.">
            <a:extLst>
              <a:ext uri="{FF2B5EF4-FFF2-40B4-BE49-F238E27FC236}">
                <a16:creationId xmlns:a16="http://schemas.microsoft.com/office/drawing/2014/main" id="{B0644655-858B-2BAB-2076-F47745F4EEC5}"/>
              </a:ext>
            </a:extLst>
          </p:cNvPr>
          <p:cNvPicPr>
            <a:picLocks noChangeAspect="1"/>
          </p:cNvPicPr>
          <p:nvPr/>
        </p:nvPicPr>
        <p:blipFill>
          <a:blip r:embed="rId4"/>
          <a:stretch>
            <a:fillRect/>
          </a:stretch>
        </p:blipFill>
        <p:spPr>
          <a:xfrm>
            <a:off x="936471" y="5191780"/>
            <a:ext cx="1316723" cy="1095327"/>
          </a:xfrm>
          <a:prstGeom prst="rect">
            <a:avLst/>
          </a:prstGeom>
        </p:spPr>
      </p:pic>
      <p:sp>
        <p:nvSpPr>
          <p:cNvPr id="5" name="TextBox 4">
            <a:extLst>
              <a:ext uri="{FF2B5EF4-FFF2-40B4-BE49-F238E27FC236}">
                <a16:creationId xmlns:a16="http://schemas.microsoft.com/office/drawing/2014/main" id="{C3783D23-A75F-97D7-A9D1-6FB103A3F111}"/>
              </a:ext>
            </a:extLst>
          </p:cNvPr>
          <p:cNvSpPr txBox="1"/>
          <p:nvPr/>
        </p:nvSpPr>
        <p:spPr>
          <a:xfrm>
            <a:off x="2410562" y="1118557"/>
            <a:ext cx="6990318" cy="1323439"/>
          </a:xfrm>
          <a:prstGeom prst="rect">
            <a:avLst/>
          </a:prstGeom>
          <a:noFill/>
        </p:spPr>
        <p:txBody>
          <a:bodyPr wrap="square">
            <a:spAutoFit/>
          </a:bodyPr>
          <a:lstStyle/>
          <a:p>
            <a:r>
              <a:rPr lang="en-GB" sz="2400" b="1" dirty="0">
                <a:solidFill>
                  <a:srgbClr val="FF0000"/>
                </a:solidFill>
                <a:latin typeface="+mj-lt"/>
              </a:rPr>
              <a:t>Peter Jackson </a:t>
            </a:r>
            <a:r>
              <a:rPr lang="en-GB" sz="1400" dirty="0">
                <a:latin typeface="+mj-lt"/>
              </a:rPr>
              <a:t>is a renowned New Zealand director, producer, and screenwriter best known for helming </a:t>
            </a:r>
            <a:r>
              <a:rPr lang="en-GB" sz="1400" i="1" dirty="0">
                <a:effectLst/>
                <a:latin typeface="+mj-lt"/>
              </a:rPr>
              <a:t>The Lord of the Rings</a:t>
            </a:r>
            <a:r>
              <a:rPr lang="en-GB" sz="1400" dirty="0">
                <a:latin typeface="+mj-lt"/>
              </a:rPr>
              <a:t> and </a:t>
            </a:r>
            <a:r>
              <a:rPr lang="en-GB" sz="1400" i="1" dirty="0">
                <a:effectLst/>
                <a:latin typeface="+mj-lt"/>
              </a:rPr>
              <a:t>The Hobbit</a:t>
            </a:r>
            <a:r>
              <a:rPr lang="en-GB" sz="1400" dirty="0">
                <a:latin typeface="+mj-lt"/>
              </a:rPr>
              <a:t> trilogies</a:t>
            </a:r>
            <a:r>
              <a:rPr lang="en-GB" sz="1400" b="0" i="0" dirty="0">
                <a:solidFill>
                  <a:srgbClr val="0A0A0A"/>
                </a:solidFill>
                <a:effectLst/>
                <a:latin typeface="+mj-lt"/>
              </a:rPr>
              <a:t>. His work is characterized by groundbreaking visual effects, often created through his company, Wētā FX. Jackson has won three Academy Awards and directed acclaimed projects like </a:t>
            </a:r>
            <a:r>
              <a:rPr lang="en-GB" sz="1400" b="0" i="1" dirty="0">
                <a:solidFill>
                  <a:srgbClr val="0A0A0A"/>
                </a:solidFill>
                <a:effectLst/>
                <a:latin typeface="+mj-lt"/>
              </a:rPr>
              <a:t>King Kong</a:t>
            </a:r>
            <a:r>
              <a:rPr lang="en-GB" sz="1400" b="0" i="0" dirty="0">
                <a:solidFill>
                  <a:srgbClr val="0A0A0A"/>
                </a:solidFill>
                <a:effectLst/>
                <a:latin typeface="+mj-lt"/>
              </a:rPr>
              <a:t>, </a:t>
            </a:r>
            <a:r>
              <a:rPr lang="en-GB" sz="1400" b="0" i="1" dirty="0">
                <a:solidFill>
                  <a:srgbClr val="0A0A0A"/>
                </a:solidFill>
                <a:effectLst/>
                <a:latin typeface="+mj-lt"/>
              </a:rPr>
              <a:t>They Shall Not Grow Old</a:t>
            </a:r>
            <a:r>
              <a:rPr lang="en-GB" sz="1400" b="0" i="0" dirty="0">
                <a:solidFill>
                  <a:srgbClr val="0A0A0A"/>
                </a:solidFill>
                <a:effectLst/>
                <a:latin typeface="+mj-lt"/>
              </a:rPr>
              <a:t>, and </a:t>
            </a:r>
            <a:r>
              <a:rPr lang="en-GB" sz="1400" b="0" i="1" dirty="0">
                <a:solidFill>
                  <a:srgbClr val="0A0A0A"/>
                </a:solidFill>
                <a:effectLst/>
                <a:latin typeface="+mj-lt"/>
              </a:rPr>
              <a:t>The Beatles: Get Back</a:t>
            </a:r>
            <a:r>
              <a:rPr lang="en-GB" sz="1400" b="0" i="0" dirty="0">
                <a:solidFill>
                  <a:srgbClr val="0A0A0A"/>
                </a:solidFill>
                <a:effectLst/>
                <a:latin typeface="+mj-lt"/>
              </a:rPr>
              <a:t>. </a:t>
            </a:r>
            <a:endParaRPr lang="en-IE" sz="1400" dirty="0">
              <a:latin typeface="+mj-lt"/>
            </a:endParaRPr>
          </a:p>
        </p:txBody>
      </p:sp>
      <p:sp>
        <p:nvSpPr>
          <p:cNvPr id="7" name="TextBox 6">
            <a:extLst>
              <a:ext uri="{FF2B5EF4-FFF2-40B4-BE49-F238E27FC236}">
                <a16:creationId xmlns:a16="http://schemas.microsoft.com/office/drawing/2014/main" id="{5088C9B9-9CC8-99B9-390A-B932BDE863E4}"/>
              </a:ext>
            </a:extLst>
          </p:cNvPr>
          <p:cNvSpPr txBox="1"/>
          <p:nvPr/>
        </p:nvSpPr>
        <p:spPr>
          <a:xfrm>
            <a:off x="2425824" y="3117247"/>
            <a:ext cx="7175375" cy="1538883"/>
          </a:xfrm>
          <a:prstGeom prst="rect">
            <a:avLst/>
          </a:prstGeom>
          <a:noFill/>
        </p:spPr>
        <p:txBody>
          <a:bodyPr wrap="square">
            <a:spAutoFit/>
          </a:bodyPr>
          <a:lstStyle/>
          <a:p>
            <a:r>
              <a:rPr lang="en-GB" sz="2400" b="1" i="0" dirty="0">
                <a:solidFill>
                  <a:srgbClr val="FF0000"/>
                </a:solidFill>
                <a:effectLst/>
                <a:latin typeface="+mj-lt"/>
              </a:rPr>
              <a:t>Sister Stanislaus Kennedy</a:t>
            </a:r>
            <a:r>
              <a:rPr lang="en-GB" sz="1400" b="0" i="0" dirty="0">
                <a:solidFill>
                  <a:srgbClr val="0A0A0A"/>
                </a:solidFill>
                <a:effectLst/>
                <a:latin typeface="+mj-lt"/>
              </a:rPr>
              <a:t>, widely known as Sr. Stan, was a </a:t>
            </a:r>
            <a:r>
              <a:rPr lang="en-GB" sz="1400" dirty="0">
                <a:latin typeface="+mj-lt"/>
              </a:rPr>
              <a:t>prominent Irish Religious Sister of Charity, social innovator, and advocate for the marginalized</a:t>
            </a:r>
            <a:r>
              <a:rPr lang="en-GB" sz="1400" b="0" i="0" dirty="0">
                <a:solidFill>
                  <a:srgbClr val="0A0A0A"/>
                </a:solidFill>
                <a:effectLst/>
                <a:latin typeface="+mj-lt"/>
              </a:rPr>
              <a:t>. She founded the national housing charity Focus Ireland in 1985, the Immigrant Council of Ireland in 2001, and "The Sanctuary" in Dublin, a meditation centre. She was a dedicated campaigner against homelessness and poverty for over 50 years. </a:t>
            </a:r>
            <a:endParaRPr lang="en-IE" sz="1400" dirty="0">
              <a:latin typeface="+mj-lt"/>
            </a:endParaRPr>
          </a:p>
        </p:txBody>
      </p:sp>
      <p:sp>
        <p:nvSpPr>
          <p:cNvPr id="9" name="TextBox 8">
            <a:extLst>
              <a:ext uri="{FF2B5EF4-FFF2-40B4-BE49-F238E27FC236}">
                <a16:creationId xmlns:a16="http://schemas.microsoft.com/office/drawing/2014/main" id="{7A57795C-2BDE-4F2B-E291-670FEEE10BC8}"/>
              </a:ext>
            </a:extLst>
          </p:cNvPr>
          <p:cNvSpPr txBox="1"/>
          <p:nvPr/>
        </p:nvSpPr>
        <p:spPr>
          <a:xfrm>
            <a:off x="2410563" y="5077723"/>
            <a:ext cx="6990317" cy="1323439"/>
          </a:xfrm>
          <a:prstGeom prst="rect">
            <a:avLst/>
          </a:prstGeom>
          <a:noFill/>
        </p:spPr>
        <p:txBody>
          <a:bodyPr wrap="square">
            <a:spAutoFit/>
          </a:bodyPr>
          <a:lstStyle/>
          <a:p>
            <a:r>
              <a:rPr lang="en-GB" sz="2400" b="1" i="0" dirty="0">
                <a:solidFill>
                  <a:srgbClr val="FF0000"/>
                </a:solidFill>
                <a:effectLst/>
                <a:latin typeface="+mj-lt"/>
              </a:rPr>
              <a:t>MacKenzie Scott </a:t>
            </a:r>
            <a:r>
              <a:rPr lang="en-GB" sz="1400" b="0" i="0" dirty="0">
                <a:effectLst/>
                <a:latin typeface="+mj-lt"/>
              </a:rPr>
              <a:t>is an </a:t>
            </a:r>
            <a:r>
              <a:rPr lang="en-GB" sz="1400" dirty="0">
                <a:latin typeface="+mj-lt"/>
              </a:rPr>
              <a:t>American novelist and transformative philanthropist</a:t>
            </a:r>
            <a:r>
              <a:rPr lang="en-GB" sz="1400" b="0" i="0" dirty="0">
                <a:effectLst/>
                <a:latin typeface="+mj-lt"/>
              </a:rPr>
              <a:t> with a net worth of ~$40 billion as of Dec 2025. As the ex-wife of Jeff Bezos, she received a 4% stake in Amazon in their 2019 divorce. Scott is noted for her "no strings attached" charitable giving, donating over $19 billion to 2,450+ organizations through her Yield Giving website to support underserved communities. </a:t>
            </a:r>
            <a:endParaRPr lang="en-IE" sz="1400" dirty="0">
              <a:latin typeface="+mj-lt"/>
            </a:endParaRPr>
          </a:p>
        </p:txBody>
      </p:sp>
    </p:spTree>
    <p:extLst>
      <p:ext uri="{BB962C8B-B14F-4D97-AF65-F5344CB8AC3E}">
        <p14:creationId xmlns:p14="http://schemas.microsoft.com/office/powerpoint/2010/main" val="320644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E36E-C01A-AD5E-5330-D73620EB3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BEFE1-594E-4D19-E4FF-201D8DC81359}"/>
              </a:ext>
            </a:extLst>
          </p:cNvPr>
          <p:cNvSpPr>
            <a:spLocks noGrp="1"/>
          </p:cNvSpPr>
          <p:nvPr>
            <p:ph type="ctrTitle"/>
          </p:nvPr>
        </p:nvSpPr>
        <p:spPr>
          <a:xfrm>
            <a:off x="741989" y="176601"/>
            <a:ext cx="9126363" cy="1320800"/>
          </a:xfrm>
        </p:spPr>
        <p:txBody>
          <a:bodyPr vert="horz" lIns="91440" tIns="45720" rIns="91440" bIns="45720" rtlCol="0" anchor="t">
            <a:normAutofit/>
          </a:bodyPr>
          <a:lstStyle/>
          <a:p>
            <a:pPr algn="l"/>
            <a:r>
              <a:rPr lang="en-US" sz="3600" b="1" dirty="0"/>
              <a:t>Money Matchup – </a:t>
            </a:r>
            <a:r>
              <a:rPr lang="en-US" sz="2000" b="1" dirty="0"/>
              <a:t>(CSVP)</a:t>
            </a:r>
          </a:p>
        </p:txBody>
      </p:sp>
      <p:sp>
        <p:nvSpPr>
          <p:cNvPr id="3" name="TextBox 2">
            <a:extLst>
              <a:ext uri="{FF2B5EF4-FFF2-40B4-BE49-F238E27FC236}">
                <a16:creationId xmlns:a16="http://schemas.microsoft.com/office/drawing/2014/main" id="{428EE498-6ED4-3E42-5F63-EC2264BAB750}"/>
              </a:ext>
            </a:extLst>
          </p:cNvPr>
          <p:cNvSpPr txBox="1"/>
          <p:nvPr/>
        </p:nvSpPr>
        <p:spPr>
          <a:xfrm>
            <a:off x="757251" y="1719943"/>
            <a:ext cx="9410005" cy="4321419"/>
          </a:xfrm>
          <a:prstGeom prst="rect">
            <a:avLst/>
          </a:prstGeom>
        </p:spPr>
        <p:txBody>
          <a:bodyPr vert="horz" lIns="91440" tIns="45720" rIns="91440" bIns="45720" rtlCol="0">
            <a:normAutofit/>
          </a:bodyPr>
          <a:lstStyle/>
          <a:p>
            <a:pPr>
              <a:spcBef>
                <a:spcPts val="1000"/>
              </a:spcBef>
              <a:buClr>
                <a:schemeClr val="accent1"/>
              </a:buClr>
              <a:buSzPct val="80000"/>
            </a:pPr>
            <a:endParaRPr lang="en-US" dirty="0">
              <a:solidFill>
                <a:schemeClr val="tx1">
                  <a:lumMod val="75000"/>
                  <a:lumOff val="25000"/>
                </a:schemeClr>
              </a:solidFill>
            </a:endParaRPr>
          </a:p>
        </p:txBody>
      </p:sp>
      <p:sp>
        <p:nvSpPr>
          <p:cNvPr id="4" name="Title 1">
            <a:extLst>
              <a:ext uri="{FF2B5EF4-FFF2-40B4-BE49-F238E27FC236}">
                <a16:creationId xmlns:a16="http://schemas.microsoft.com/office/drawing/2014/main" id="{3BBC1E70-BE9F-820F-0A1F-981C0DD7681C}"/>
              </a:ext>
            </a:extLst>
          </p:cNvPr>
          <p:cNvSpPr txBox="1">
            <a:spLocks/>
          </p:cNvSpPr>
          <p:nvPr/>
        </p:nvSpPr>
        <p:spPr>
          <a:xfrm>
            <a:off x="741989" y="1317170"/>
            <a:ext cx="8641497" cy="4724191"/>
          </a:xfrm>
          <a:prstGeom prst="rect">
            <a:avLst/>
          </a:prstGeom>
        </p:spPr>
        <p:txBody>
          <a:bodyPr vert="horz" lIns="91440" tIns="45720" rIns="91440" bIns="45720" rtlCol="0" anchor="t">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l">
              <a:lnSpc>
                <a:spcPct val="90000"/>
              </a:lnSpc>
              <a:buAutoNum type="arabicPeriod"/>
            </a:pPr>
            <a:r>
              <a:rPr lang="en-US" sz="1600" dirty="0">
                <a:solidFill>
                  <a:schemeClr val="tx1"/>
                </a:solidFill>
              </a:rPr>
              <a:t>Of the people listed, because some are wealthier than others, do you feel they should have more than one vote in electing our leaders? For example, should Patrick Collison have 100 votes in a general election if he is either paying a greater amount of tax to Ireland or donating significant amounts of his wealth to local charities?</a:t>
            </a:r>
          </a:p>
          <a:p>
            <a:pPr marL="342900" indent="-342900" algn="l">
              <a:lnSpc>
                <a:spcPct val="90000"/>
              </a:lnSpc>
              <a:buAutoNum type="arabicPeriod"/>
            </a:pPr>
            <a:endParaRPr lang="en-US" sz="1600" dirty="0">
              <a:solidFill>
                <a:schemeClr val="tx1"/>
              </a:solidFill>
            </a:endParaRPr>
          </a:p>
          <a:p>
            <a:pPr marL="342900" indent="-342900" algn="l">
              <a:lnSpc>
                <a:spcPct val="90000"/>
              </a:lnSpc>
              <a:buAutoNum type="arabicPeriod"/>
            </a:pPr>
            <a:r>
              <a:rPr lang="en-US" sz="1600" dirty="0">
                <a:solidFill>
                  <a:schemeClr val="tx1"/>
                </a:solidFill>
              </a:rPr>
              <a:t>Although she is no longer with us, should someone like Sister ‘Stan’ Kennedy, who did such extraordinary volunteerism and community work have a greater say when it comes to General Elections? Why?</a:t>
            </a:r>
          </a:p>
          <a:p>
            <a:pPr marL="342900" indent="-342900" algn="l">
              <a:lnSpc>
                <a:spcPct val="90000"/>
              </a:lnSpc>
              <a:buAutoNum type="arabicPeriod"/>
            </a:pPr>
            <a:endParaRPr lang="en-US" sz="1600" dirty="0">
              <a:solidFill>
                <a:schemeClr val="tx1"/>
              </a:solidFill>
            </a:endParaRPr>
          </a:p>
          <a:p>
            <a:pPr algn="l">
              <a:lnSpc>
                <a:spcPct val="90000"/>
              </a:lnSpc>
            </a:pPr>
            <a:endParaRPr lang="en-US" sz="1600" dirty="0">
              <a:solidFill>
                <a:schemeClr val="tx1"/>
              </a:solidFill>
            </a:endParaRPr>
          </a:p>
          <a:p>
            <a:pPr algn="l">
              <a:lnSpc>
                <a:spcPct val="90000"/>
              </a:lnSpc>
            </a:pPr>
            <a:r>
              <a:rPr lang="en-US" sz="1600" dirty="0">
                <a:solidFill>
                  <a:schemeClr val="tx1"/>
                </a:solidFill>
              </a:rPr>
              <a:t>Discuss? </a:t>
            </a:r>
          </a:p>
          <a:p>
            <a:pPr algn="l">
              <a:lnSpc>
                <a:spcPct val="90000"/>
              </a:lnSpc>
            </a:pPr>
            <a:endParaRPr lang="en-US" sz="1600" dirty="0">
              <a:solidFill>
                <a:schemeClr val="tx1"/>
              </a:solidFill>
            </a:endParaRPr>
          </a:p>
          <a:p>
            <a:pPr algn="l">
              <a:lnSpc>
                <a:spcPct val="90000"/>
              </a:lnSpc>
            </a:pPr>
            <a:endParaRPr lang="en-US" sz="1600" dirty="0">
              <a:solidFill>
                <a:schemeClr val="tx1"/>
              </a:solidFill>
            </a:endParaRPr>
          </a:p>
          <a:p>
            <a:pPr algn="l">
              <a:lnSpc>
                <a:spcPct val="90000"/>
              </a:lnSpc>
            </a:pPr>
            <a:r>
              <a:rPr lang="en-US" sz="1600" b="1" dirty="0">
                <a:solidFill>
                  <a:schemeClr val="tx1"/>
                </a:solidFill>
              </a:rPr>
              <a:t>Issues to consider </a:t>
            </a:r>
            <a:r>
              <a:rPr lang="en-US" sz="1600" b="1" dirty="0">
                <a:solidFill>
                  <a:srgbClr val="FF0000"/>
                </a:solidFill>
              </a:rPr>
              <a:t>(Teacher):</a:t>
            </a:r>
          </a:p>
          <a:p>
            <a:pPr algn="l">
              <a:lnSpc>
                <a:spcPct val="90000"/>
              </a:lnSpc>
            </a:pPr>
            <a:endParaRPr lang="en-US" sz="1600" dirty="0">
              <a:solidFill>
                <a:schemeClr val="tx1"/>
              </a:solidFill>
            </a:endParaRPr>
          </a:p>
          <a:p>
            <a:pPr marL="342900" indent="-342900" algn="l">
              <a:lnSpc>
                <a:spcPct val="90000"/>
              </a:lnSpc>
              <a:buAutoNum type="arabicPeriod"/>
            </a:pPr>
            <a:r>
              <a:rPr lang="en-US" sz="1600" dirty="0">
                <a:solidFill>
                  <a:schemeClr val="tx1"/>
                </a:solidFill>
              </a:rPr>
              <a:t>Who would decide on how voting rights might be re-allocated? Public or vested interests?</a:t>
            </a:r>
          </a:p>
          <a:p>
            <a:pPr marL="342900" indent="-342900" algn="l">
              <a:lnSpc>
                <a:spcPct val="90000"/>
              </a:lnSpc>
              <a:buAutoNum type="arabicPeriod"/>
            </a:pPr>
            <a:r>
              <a:rPr lang="en-US" sz="1600" dirty="0">
                <a:solidFill>
                  <a:schemeClr val="tx1"/>
                </a:solidFill>
              </a:rPr>
              <a:t>How might increased voting rights be re-allocated? 10 extra votes, 100 extra votes per ‘exceptional person’?</a:t>
            </a:r>
          </a:p>
          <a:p>
            <a:pPr marL="342900" indent="-342900" algn="l">
              <a:lnSpc>
                <a:spcPct val="90000"/>
              </a:lnSpc>
              <a:buAutoNum type="arabicPeriod"/>
            </a:pPr>
            <a:r>
              <a:rPr lang="en-US" sz="1600" dirty="0">
                <a:solidFill>
                  <a:schemeClr val="tx1"/>
                </a:solidFill>
              </a:rPr>
              <a:t>Should voting be mandatory in Ireland? Why?</a:t>
            </a:r>
          </a:p>
          <a:p>
            <a:pPr marL="342900" indent="-342900" algn="l">
              <a:lnSpc>
                <a:spcPct val="90000"/>
              </a:lnSpc>
              <a:buAutoNum type="arabicPeriod"/>
            </a:pPr>
            <a:r>
              <a:rPr lang="en-US" sz="1600" dirty="0">
                <a:solidFill>
                  <a:schemeClr val="tx1"/>
                </a:solidFill>
              </a:rPr>
              <a:t>What would your thoughts if someone with enhanced voting rights was later discovered to have committed an impropriety?</a:t>
            </a:r>
          </a:p>
        </p:txBody>
      </p:sp>
    </p:spTree>
    <p:extLst>
      <p:ext uri="{BB962C8B-B14F-4D97-AF65-F5344CB8AC3E}">
        <p14:creationId xmlns:p14="http://schemas.microsoft.com/office/powerpoint/2010/main" val="291400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ney &amp; Me - Financial Personality">
            <a:hlinkClick r:id="" action="ppaction://media"/>
            <a:extLst>
              <a:ext uri="{FF2B5EF4-FFF2-40B4-BE49-F238E27FC236}">
                <a16:creationId xmlns:a16="http://schemas.microsoft.com/office/drawing/2014/main" id="{D9619868-95FB-5A67-9132-7FBAEEEC01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1113" y="488836"/>
            <a:ext cx="9176657" cy="5161870"/>
          </a:xfrm>
          <a:prstGeom prst="rect">
            <a:avLst/>
          </a:prstGeom>
        </p:spPr>
      </p:pic>
      <p:sp>
        <p:nvSpPr>
          <p:cNvPr id="4" name="TextBox 3">
            <a:extLst>
              <a:ext uri="{FF2B5EF4-FFF2-40B4-BE49-F238E27FC236}">
                <a16:creationId xmlns:a16="http://schemas.microsoft.com/office/drawing/2014/main" id="{51C9722A-1D42-B959-989B-7D3E203B1B42}"/>
              </a:ext>
            </a:extLst>
          </p:cNvPr>
          <p:cNvSpPr txBox="1"/>
          <p:nvPr/>
        </p:nvSpPr>
        <p:spPr>
          <a:xfrm>
            <a:off x="2177145" y="5922850"/>
            <a:ext cx="6101442" cy="584775"/>
          </a:xfrm>
          <a:prstGeom prst="rect">
            <a:avLst/>
          </a:prstGeom>
          <a:noFill/>
        </p:spPr>
        <p:txBody>
          <a:bodyPr wrap="square">
            <a:spAutoFit/>
          </a:bodyPr>
          <a:lstStyle/>
          <a:p>
            <a:pPr algn="ctr"/>
            <a:r>
              <a:rPr lang="en-IE" sz="3200" dirty="0">
                <a:hlinkClick r:id="rId5"/>
              </a:rPr>
              <a:t>What Does This Lesson Discuss?</a:t>
            </a:r>
            <a:endParaRPr lang="en-IE" sz="3200" dirty="0"/>
          </a:p>
        </p:txBody>
      </p:sp>
    </p:spTree>
    <p:extLst>
      <p:ext uri="{BB962C8B-B14F-4D97-AF65-F5344CB8AC3E}">
        <p14:creationId xmlns:p14="http://schemas.microsoft.com/office/powerpoint/2010/main" val="382597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04BBC-1030-8190-E93A-F183BD7647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EDB56-9A6B-F17E-855A-6D7CBA8DC793}"/>
              </a:ext>
            </a:extLst>
          </p:cNvPr>
          <p:cNvSpPr>
            <a:spLocks noGrp="1"/>
          </p:cNvSpPr>
          <p:nvPr>
            <p:ph type="ctrTitle"/>
          </p:nvPr>
        </p:nvSpPr>
        <p:spPr>
          <a:xfrm>
            <a:off x="741989" y="176601"/>
            <a:ext cx="9126363" cy="1320800"/>
          </a:xfrm>
        </p:spPr>
        <p:txBody>
          <a:bodyPr vert="horz" lIns="91440" tIns="45720" rIns="91440" bIns="45720" rtlCol="0" anchor="t">
            <a:normAutofit/>
          </a:bodyPr>
          <a:lstStyle/>
          <a:p>
            <a:pPr algn="l"/>
            <a:r>
              <a:rPr lang="en-US" sz="3600" b="1" dirty="0"/>
              <a:t>Money Matchup – </a:t>
            </a:r>
            <a:r>
              <a:rPr lang="en-US" sz="2000" b="1" dirty="0"/>
              <a:t>(Business Studies)</a:t>
            </a:r>
          </a:p>
        </p:txBody>
      </p:sp>
      <p:sp>
        <p:nvSpPr>
          <p:cNvPr id="3" name="TextBox 2">
            <a:extLst>
              <a:ext uri="{FF2B5EF4-FFF2-40B4-BE49-F238E27FC236}">
                <a16:creationId xmlns:a16="http://schemas.microsoft.com/office/drawing/2014/main" id="{EF0D5049-11BD-722F-7C29-C986AAC11EA7}"/>
              </a:ext>
            </a:extLst>
          </p:cNvPr>
          <p:cNvSpPr txBox="1"/>
          <p:nvPr/>
        </p:nvSpPr>
        <p:spPr>
          <a:xfrm>
            <a:off x="757251" y="1719943"/>
            <a:ext cx="9410005" cy="4321419"/>
          </a:xfrm>
          <a:prstGeom prst="rect">
            <a:avLst/>
          </a:prstGeom>
        </p:spPr>
        <p:txBody>
          <a:bodyPr vert="horz" lIns="91440" tIns="45720" rIns="91440" bIns="45720" rtlCol="0">
            <a:normAutofit/>
          </a:bodyPr>
          <a:lstStyle/>
          <a:p>
            <a:pPr>
              <a:spcBef>
                <a:spcPts val="1000"/>
              </a:spcBef>
              <a:buClr>
                <a:schemeClr val="accent1"/>
              </a:buClr>
              <a:buSzPct val="80000"/>
            </a:pPr>
            <a:endParaRPr lang="en-US" dirty="0">
              <a:solidFill>
                <a:schemeClr val="tx1">
                  <a:lumMod val="75000"/>
                  <a:lumOff val="25000"/>
                </a:schemeClr>
              </a:solidFill>
            </a:endParaRPr>
          </a:p>
        </p:txBody>
      </p:sp>
      <p:sp>
        <p:nvSpPr>
          <p:cNvPr id="4" name="Title 1">
            <a:extLst>
              <a:ext uri="{FF2B5EF4-FFF2-40B4-BE49-F238E27FC236}">
                <a16:creationId xmlns:a16="http://schemas.microsoft.com/office/drawing/2014/main" id="{7B01C733-71BA-A00C-E6C4-E18FC5F527C5}"/>
              </a:ext>
            </a:extLst>
          </p:cNvPr>
          <p:cNvSpPr txBox="1">
            <a:spLocks/>
          </p:cNvSpPr>
          <p:nvPr/>
        </p:nvSpPr>
        <p:spPr>
          <a:xfrm>
            <a:off x="741989" y="1317170"/>
            <a:ext cx="8336697" cy="5364229"/>
          </a:xfrm>
          <a:prstGeom prst="rect">
            <a:avLst/>
          </a:prstGeom>
        </p:spPr>
        <p:txBody>
          <a:bodyPr vert="horz" lIns="91440" tIns="45720" rIns="91440" bIns="45720" rtlCol="0" anchor="t">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l">
              <a:lnSpc>
                <a:spcPct val="90000"/>
              </a:lnSpc>
              <a:buAutoNum type="arabicPeriod"/>
            </a:pPr>
            <a:r>
              <a:rPr lang="en-US" sz="1600" dirty="0">
                <a:solidFill>
                  <a:schemeClr val="tx1"/>
                </a:solidFill>
              </a:rPr>
              <a:t>If someone becomes a huge business success, but part of that success was as a result of public funding, do you feel a percentage of their business should be given to public ownership? </a:t>
            </a:r>
          </a:p>
          <a:p>
            <a:pPr marL="342900" indent="-342900" algn="l">
              <a:lnSpc>
                <a:spcPct val="90000"/>
              </a:lnSpc>
              <a:buAutoNum type="arabicPeriod"/>
            </a:pPr>
            <a:endParaRPr lang="en-US" sz="1600" dirty="0">
              <a:solidFill>
                <a:schemeClr val="tx1"/>
              </a:solidFill>
            </a:endParaRPr>
          </a:p>
          <a:p>
            <a:pPr algn="l">
              <a:lnSpc>
                <a:spcPct val="90000"/>
              </a:lnSpc>
            </a:pPr>
            <a:r>
              <a:rPr lang="en-US" sz="1600" dirty="0">
                <a:solidFill>
                  <a:schemeClr val="tx1"/>
                </a:solidFill>
              </a:rPr>
              <a:t>For example, a student is enrolled in a college AI innovation course. They are in receipt of a SUSI grant. 10 years after graduation, they sell their AI concept / business startup for €1Billion. Should the public be entitled to a share of that success?   </a:t>
            </a:r>
          </a:p>
          <a:p>
            <a:pPr algn="l">
              <a:lnSpc>
                <a:spcPct val="90000"/>
              </a:lnSpc>
            </a:pPr>
            <a:endParaRPr lang="en-US" sz="1600" dirty="0">
              <a:solidFill>
                <a:schemeClr val="tx1"/>
              </a:solidFill>
            </a:endParaRPr>
          </a:p>
          <a:p>
            <a:pPr algn="l">
              <a:lnSpc>
                <a:spcPct val="90000"/>
              </a:lnSpc>
            </a:pPr>
            <a:endParaRPr lang="en-US" sz="1600" dirty="0">
              <a:solidFill>
                <a:schemeClr val="tx1"/>
              </a:solidFill>
            </a:endParaRPr>
          </a:p>
          <a:p>
            <a:pPr marL="342900" indent="-342900" algn="l">
              <a:lnSpc>
                <a:spcPct val="90000"/>
              </a:lnSpc>
              <a:buAutoNum type="arabicPeriod"/>
            </a:pPr>
            <a:endParaRPr lang="en-US" sz="1600" dirty="0">
              <a:solidFill>
                <a:schemeClr val="tx1"/>
              </a:solidFill>
            </a:endParaRPr>
          </a:p>
          <a:p>
            <a:pPr algn="l">
              <a:lnSpc>
                <a:spcPct val="90000"/>
              </a:lnSpc>
            </a:pPr>
            <a:r>
              <a:rPr lang="en-US" sz="1600" dirty="0">
                <a:solidFill>
                  <a:schemeClr val="tx1"/>
                </a:solidFill>
              </a:rPr>
              <a:t>Points to consider </a:t>
            </a:r>
            <a:r>
              <a:rPr lang="en-US" sz="1600" dirty="0">
                <a:solidFill>
                  <a:srgbClr val="FF0000"/>
                </a:solidFill>
              </a:rPr>
              <a:t>(Teacher):</a:t>
            </a:r>
          </a:p>
          <a:p>
            <a:pPr marL="342900" indent="-342900" algn="l">
              <a:lnSpc>
                <a:spcPct val="90000"/>
              </a:lnSpc>
              <a:buFont typeface="Arial" panose="020B0604020202020204" pitchFamily="34" charset="0"/>
              <a:buChar char="•"/>
            </a:pPr>
            <a:r>
              <a:rPr lang="en-US" sz="1600" dirty="0">
                <a:solidFill>
                  <a:schemeClr val="tx1"/>
                </a:solidFill>
              </a:rPr>
              <a:t>What would be a fair percentage of ownership be?</a:t>
            </a:r>
          </a:p>
          <a:p>
            <a:pPr marL="342900" indent="-342900" algn="l">
              <a:lnSpc>
                <a:spcPct val="90000"/>
              </a:lnSpc>
              <a:buFont typeface="Arial" panose="020B0604020202020204" pitchFamily="34" charset="0"/>
              <a:buChar char="•"/>
            </a:pPr>
            <a:r>
              <a:rPr lang="en-US" sz="1600" dirty="0">
                <a:solidFill>
                  <a:schemeClr val="tx1"/>
                </a:solidFill>
              </a:rPr>
              <a:t>Should the right to public ownership be for life, or a certain number of years after college? </a:t>
            </a:r>
          </a:p>
          <a:p>
            <a:pPr marL="342900" indent="-342900" algn="l">
              <a:lnSpc>
                <a:spcPct val="90000"/>
              </a:lnSpc>
              <a:buFont typeface="Arial" panose="020B0604020202020204" pitchFamily="34" charset="0"/>
              <a:buChar char="•"/>
            </a:pPr>
            <a:r>
              <a:rPr lang="en-US" sz="1600" dirty="0">
                <a:solidFill>
                  <a:schemeClr val="tx1"/>
                </a:solidFill>
              </a:rPr>
              <a:t>Do you think investors may be reluctant to fund startups if there is a public ownership clause?</a:t>
            </a:r>
          </a:p>
          <a:p>
            <a:pPr marL="342900" indent="-342900" algn="l">
              <a:lnSpc>
                <a:spcPct val="90000"/>
              </a:lnSpc>
              <a:buFont typeface="Arial" panose="020B0604020202020204" pitchFamily="34" charset="0"/>
              <a:buChar char="•"/>
            </a:pPr>
            <a:r>
              <a:rPr lang="en-US" sz="1600" dirty="0">
                <a:solidFill>
                  <a:schemeClr val="tx1"/>
                </a:solidFill>
              </a:rPr>
              <a:t>If the company ultimately fails, should the public be liable for any outstanding debts? </a:t>
            </a:r>
          </a:p>
        </p:txBody>
      </p:sp>
    </p:spTree>
    <p:extLst>
      <p:ext uri="{BB962C8B-B14F-4D97-AF65-F5344CB8AC3E}">
        <p14:creationId xmlns:p14="http://schemas.microsoft.com/office/powerpoint/2010/main" val="423035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3A05CC-5942-BD17-E107-A3D2F523022A}"/>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Isosceles Triangle 1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1" name="Isosceles Triangle 2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2" name="Isosceles Triangle 2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a:extLst>
              <a:ext uri="{FF2B5EF4-FFF2-40B4-BE49-F238E27FC236}">
                <a16:creationId xmlns:a16="http://schemas.microsoft.com/office/drawing/2014/main" id="{3838378A-22A2-4432-C14A-BC0BDBC8A900}"/>
              </a:ext>
            </a:extLst>
          </p:cNvPr>
          <p:cNvSpPr>
            <a:spLocks noGrp="1"/>
          </p:cNvSpPr>
          <p:nvPr>
            <p:ph type="ctrTitle"/>
          </p:nvPr>
        </p:nvSpPr>
        <p:spPr>
          <a:xfrm>
            <a:off x="677334" y="609600"/>
            <a:ext cx="8596668" cy="1320800"/>
          </a:xfrm>
        </p:spPr>
        <p:txBody>
          <a:bodyPr vert="horz" lIns="91440" tIns="45720" rIns="91440" bIns="45720" rtlCol="0" anchor="t">
            <a:normAutofit/>
          </a:bodyPr>
          <a:lstStyle/>
          <a:p>
            <a:pPr algn="l">
              <a:lnSpc>
                <a:spcPct val="90000"/>
              </a:lnSpc>
            </a:pPr>
            <a:r>
              <a:rPr lang="en-US" sz="2800" b="1" dirty="0"/>
              <a:t>Financial Personality Game </a:t>
            </a:r>
            <a:br>
              <a:rPr lang="en-US" sz="2800" b="1" dirty="0"/>
            </a:br>
            <a:r>
              <a:rPr lang="en-US" sz="2800" b="1" dirty="0"/>
              <a:t>Which one are you?</a:t>
            </a:r>
            <a:br>
              <a:rPr lang="en-US" sz="2800" b="1" dirty="0"/>
            </a:br>
            <a:endParaRPr lang="en-US" sz="2800" b="1" dirty="0"/>
          </a:p>
        </p:txBody>
      </p:sp>
      <p:sp>
        <p:nvSpPr>
          <p:cNvPr id="7" name="TextBox 6">
            <a:extLst>
              <a:ext uri="{FF2B5EF4-FFF2-40B4-BE49-F238E27FC236}">
                <a16:creationId xmlns:a16="http://schemas.microsoft.com/office/drawing/2014/main" id="{1D6FADCA-5CF9-33EF-F0B4-DB6895EF5953}"/>
              </a:ext>
            </a:extLst>
          </p:cNvPr>
          <p:cNvSpPr txBox="1"/>
          <p:nvPr/>
        </p:nvSpPr>
        <p:spPr>
          <a:xfrm>
            <a:off x="6336286" y="1567543"/>
            <a:ext cx="4032206" cy="4473819"/>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SzPct val="80000"/>
              <a:buFont typeface="Wingdings 3" charset="2"/>
              <a:buChar char=""/>
            </a:pPr>
            <a:endParaRPr lang="en-US" sz="7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7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7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7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7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400" b="1" dirty="0">
                <a:solidFill>
                  <a:schemeClr val="tx1">
                    <a:lumMod val="75000"/>
                    <a:lumOff val="25000"/>
                  </a:schemeClr>
                </a:solidFill>
              </a:rPr>
              <a:t>How the scoring works:</a:t>
            </a: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Strategist = 1 point</a:t>
            </a: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Philanthropist = 2 points</a:t>
            </a: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Contemporary = 3 points</a:t>
            </a:r>
          </a:p>
          <a:p>
            <a:pPr>
              <a:lnSpc>
                <a:spcPct val="90000"/>
              </a:lnSpc>
              <a:spcBef>
                <a:spcPts val="1000"/>
              </a:spcBef>
              <a:buClr>
                <a:schemeClr val="accent1"/>
              </a:buClr>
              <a:buSzPct val="80000"/>
              <a:buFont typeface="Wingdings 3" charset="2"/>
              <a:buChar char=""/>
            </a:pPr>
            <a:endParaRPr lang="en-US" sz="1400" b="1"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400" b="1" dirty="0">
                <a:solidFill>
                  <a:schemeClr val="tx1">
                    <a:lumMod val="75000"/>
                    <a:lumOff val="25000"/>
                  </a:schemeClr>
                </a:solidFill>
              </a:rPr>
              <a:t>There are 9 questions</a:t>
            </a: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100% Strategist = 9 points</a:t>
            </a: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100% Philanthropist = 18 points</a:t>
            </a: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100% Contemporary = 27 points. </a:t>
            </a: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Personality types will be either absolute or ‘leaning towards’ </a:t>
            </a: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Link to online test / scoring]</a:t>
            </a:r>
          </a:p>
        </p:txBody>
      </p:sp>
      <p:pic>
        <p:nvPicPr>
          <p:cNvPr id="4" name="Picture 3" descr="A pink rectangular object with white stripes&#10;&#10;AI-generated content may be incorrect.">
            <a:extLst>
              <a:ext uri="{FF2B5EF4-FFF2-40B4-BE49-F238E27FC236}">
                <a16:creationId xmlns:a16="http://schemas.microsoft.com/office/drawing/2014/main" id="{3E2AF9B5-0699-A037-61D6-185B3A6F0579}"/>
              </a:ext>
            </a:extLst>
          </p:cNvPr>
          <p:cNvPicPr>
            <a:picLocks noChangeAspect="1"/>
          </p:cNvPicPr>
          <p:nvPr/>
        </p:nvPicPr>
        <p:blipFill>
          <a:blip r:embed="rId2"/>
          <a:srcRect r="67521"/>
          <a:stretch>
            <a:fillRect/>
          </a:stretch>
        </p:blipFill>
        <p:spPr>
          <a:xfrm>
            <a:off x="677334" y="2159331"/>
            <a:ext cx="5423429" cy="3882362"/>
          </a:xfrm>
          <a:prstGeom prst="rect">
            <a:avLst/>
          </a:prstGeom>
        </p:spPr>
      </p:pic>
      <p:sp>
        <p:nvSpPr>
          <p:cNvPr id="5" name="TextBox 4">
            <a:extLst>
              <a:ext uri="{FF2B5EF4-FFF2-40B4-BE49-F238E27FC236}">
                <a16:creationId xmlns:a16="http://schemas.microsoft.com/office/drawing/2014/main" id="{E6B61F7F-3783-515A-3D89-910098C6B361}"/>
              </a:ext>
            </a:extLst>
          </p:cNvPr>
          <p:cNvSpPr txBox="1"/>
          <p:nvPr/>
        </p:nvSpPr>
        <p:spPr>
          <a:xfrm>
            <a:off x="1322238" y="6248400"/>
            <a:ext cx="6101442" cy="369332"/>
          </a:xfrm>
          <a:prstGeom prst="rect">
            <a:avLst/>
          </a:prstGeom>
          <a:noFill/>
        </p:spPr>
        <p:txBody>
          <a:bodyPr wrap="square">
            <a:spAutoFit/>
          </a:bodyPr>
          <a:lstStyle/>
          <a:p>
            <a:pPr algn="ctr"/>
            <a:r>
              <a:rPr lang="en-US" sz="1800" b="1" dirty="0">
                <a:solidFill>
                  <a:srgbClr val="0070C0"/>
                </a:solidFill>
                <a:hlinkClick r:id="rId3">
                  <a:extLst>
                    <a:ext uri="{A12FA001-AC4F-418D-AE19-62706E023703}">
                      <ahyp:hlinkClr xmlns:ahyp="http://schemas.microsoft.com/office/drawing/2018/hyperlinkcolor" val="tx"/>
                    </a:ext>
                  </a:extLst>
                </a:hlinkClick>
              </a:rPr>
              <a:t>Or access the game HERE</a:t>
            </a:r>
            <a:endParaRPr lang="en-IE" dirty="0">
              <a:solidFill>
                <a:srgbClr val="0070C0"/>
              </a:solidFill>
            </a:endParaRPr>
          </a:p>
        </p:txBody>
      </p:sp>
    </p:spTree>
    <p:extLst>
      <p:ext uri="{BB962C8B-B14F-4D97-AF65-F5344CB8AC3E}">
        <p14:creationId xmlns:p14="http://schemas.microsoft.com/office/powerpoint/2010/main" val="39507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hat&#10;&#10;AI-generated content may be incorrect.">
            <a:extLst>
              <a:ext uri="{FF2B5EF4-FFF2-40B4-BE49-F238E27FC236}">
                <a16:creationId xmlns:a16="http://schemas.microsoft.com/office/drawing/2014/main" id="{9BE360D3-4D2B-4550-C721-93EEDB7FF26B}"/>
              </a:ext>
            </a:extLst>
          </p:cNvPr>
          <p:cNvPicPr>
            <a:picLocks noChangeAspect="1"/>
          </p:cNvPicPr>
          <p:nvPr/>
        </p:nvPicPr>
        <p:blipFill>
          <a:blip r:embed="rId2"/>
          <a:stretch>
            <a:fillRect/>
          </a:stretch>
        </p:blipFill>
        <p:spPr>
          <a:xfrm>
            <a:off x="1151835" y="556811"/>
            <a:ext cx="9888330" cy="5744377"/>
          </a:xfrm>
          <a:prstGeom prst="rect">
            <a:avLst/>
          </a:prstGeom>
        </p:spPr>
      </p:pic>
    </p:spTree>
    <p:extLst>
      <p:ext uri="{BB962C8B-B14F-4D97-AF65-F5344CB8AC3E}">
        <p14:creationId xmlns:p14="http://schemas.microsoft.com/office/powerpoint/2010/main" val="881430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2" name="Rectangle 2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hat&#10;&#10;AI-generated content may be incorrect.">
            <a:extLst>
              <a:ext uri="{FF2B5EF4-FFF2-40B4-BE49-F238E27FC236}">
                <a16:creationId xmlns:a16="http://schemas.microsoft.com/office/drawing/2014/main" id="{8710914D-831E-C4B5-EA8B-E24C4951D4B7}"/>
              </a:ext>
            </a:extLst>
          </p:cNvPr>
          <p:cNvPicPr>
            <a:picLocks noChangeAspect="1"/>
          </p:cNvPicPr>
          <p:nvPr/>
        </p:nvPicPr>
        <p:blipFill>
          <a:blip r:embed="rId2"/>
          <a:stretch>
            <a:fillRect/>
          </a:stretch>
        </p:blipFill>
        <p:spPr>
          <a:xfrm>
            <a:off x="1118493" y="542522"/>
            <a:ext cx="9955014" cy="5772956"/>
          </a:xfrm>
          <a:prstGeom prst="rect">
            <a:avLst/>
          </a:prstGeom>
        </p:spPr>
      </p:pic>
    </p:spTree>
    <p:extLst>
      <p:ext uri="{BB962C8B-B14F-4D97-AF65-F5344CB8AC3E}">
        <p14:creationId xmlns:p14="http://schemas.microsoft.com/office/powerpoint/2010/main" val="3195185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9CBDC6-EA61-F2A9-9735-ABE3C571F3A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04A1A0-81F2-D731-6FA7-69F856167AB7}"/>
              </a:ext>
            </a:extLst>
          </p:cNvPr>
          <p:cNvPicPr>
            <a:picLocks noChangeAspect="1"/>
          </p:cNvPicPr>
          <p:nvPr/>
        </p:nvPicPr>
        <p:blipFill>
          <a:blip r:embed="rId2"/>
          <a:stretch>
            <a:fillRect/>
          </a:stretch>
        </p:blipFill>
        <p:spPr>
          <a:xfrm>
            <a:off x="1338943" y="610171"/>
            <a:ext cx="9748853" cy="5776754"/>
          </a:xfrm>
          <a:prstGeom prst="rect">
            <a:avLst/>
          </a:prstGeom>
        </p:spPr>
      </p:pic>
    </p:spTree>
    <p:extLst>
      <p:ext uri="{BB962C8B-B14F-4D97-AF65-F5344CB8AC3E}">
        <p14:creationId xmlns:p14="http://schemas.microsoft.com/office/powerpoint/2010/main" val="261458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F8B5F2-EAD9-851A-19D7-87588D423A11}"/>
              </a:ext>
            </a:extLst>
          </p:cNvPr>
          <p:cNvPicPr>
            <a:picLocks noChangeAspect="1"/>
          </p:cNvPicPr>
          <p:nvPr/>
        </p:nvPicPr>
        <p:blipFill>
          <a:blip r:embed="rId2"/>
          <a:stretch>
            <a:fillRect/>
          </a:stretch>
        </p:blipFill>
        <p:spPr>
          <a:xfrm>
            <a:off x="1075624" y="547285"/>
            <a:ext cx="10040751" cy="5763429"/>
          </a:xfrm>
          <a:prstGeom prst="rect">
            <a:avLst/>
          </a:prstGeom>
        </p:spPr>
      </p:pic>
    </p:spTree>
    <p:extLst>
      <p:ext uri="{BB962C8B-B14F-4D97-AF65-F5344CB8AC3E}">
        <p14:creationId xmlns:p14="http://schemas.microsoft.com/office/powerpoint/2010/main" val="3040915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3244B90-757E-6A2F-C44B-01AE945F1548}"/>
              </a:ext>
            </a:extLst>
          </p:cNvPr>
          <p:cNvPicPr>
            <a:picLocks noChangeAspect="1"/>
          </p:cNvPicPr>
          <p:nvPr/>
        </p:nvPicPr>
        <p:blipFill>
          <a:blip r:embed="rId2"/>
          <a:stretch>
            <a:fillRect/>
          </a:stretch>
        </p:blipFill>
        <p:spPr>
          <a:xfrm>
            <a:off x="1123256" y="552048"/>
            <a:ext cx="9945488" cy="5753903"/>
          </a:xfrm>
          <a:prstGeom prst="rect">
            <a:avLst/>
          </a:prstGeom>
        </p:spPr>
      </p:pic>
    </p:spTree>
    <p:extLst>
      <p:ext uri="{BB962C8B-B14F-4D97-AF65-F5344CB8AC3E}">
        <p14:creationId xmlns:p14="http://schemas.microsoft.com/office/powerpoint/2010/main" val="1365177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AI-generated content may be incorrect.">
            <a:extLst>
              <a:ext uri="{FF2B5EF4-FFF2-40B4-BE49-F238E27FC236}">
                <a16:creationId xmlns:a16="http://schemas.microsoft.com/office/drawing/2014/main" id="{DA2A0F22-1848-6A5A-788A-8DA3BCFD155C}"/>
              </a:ext>
            </a:extLst>
          </p:cNvPr>
          <p:cNvPicPr>
            <a:picLocks noChangeAspect="1"/>
          </p:cNvPicPr>
          <p:nvPr/>
        </p:nvPicPr>
        <p:blipFill>
          <a:blip r:embed="rId2"/>
          <a:stretch>
            <a:fillRect/>
          </a:stretch>
        </p:blipFill>
        <p:spPr>
          <a:xfrm>
            <a:off x="1094677" y="509180"/>
            <a:ext cx="10002646" cy="5839640"/>
          </a:xfrm>
          <a:prstGeom prst="rect">
            <a:avLst/>
          </a:prstGeom>
        </p:spPr>
      </p:pic>
    </p:spTree>
    <p:extLst>
      <p:ext uri="{BB962C8B-B14F-4D97-AF65-F5344CB8AC3E}">
        <p14:creationId xmlns:p14="http://schemas.microsoft.com/office/powerpoint/2010/main" val="675839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AI-generated content may be incorrect.">
            <a:extLst>
              <a:ext uri="{FF2B5EF4-FFF2-40B4-BE49-F238E27FC236}">
                <a16:creationId xmlns:a16="http://schemas.microsoft.com/office/drawing/2014/main" id="{EDD27991-6A77-7E90-E571-CFB03E6A79B5}"/>
              </a:ext>
            </a:extLst>
          </p:cNvPr>
          <p:cNvPicPr>
            <a:picLocks noChangeAspect="1"/>
          </p:cNvPicPr>
          <p:nvPr/>
        </p:nvPicPr>
        <p:blipFill>
          <a:blip r:embed="rId2"/>
          <a:stretch>
            <a:fillRect/>
          </a:stretch>
        </p:blipFill>
        <p:spPr>
          <a:xfrm>
            <a:off x="1426029" y="661774"/>
            <a:ext cx="9661767" cy="5725151"/>
          </a:xfrm>
          <a:prstGeom prst="rect">
            <a:avLst/>
          </a:prstGeom>
        </p:spPr>
      </p:pic>
    </p:spTree>
    <p:extLst>
      <p:ext uri="{BB962C8B-B14F-4D97-AF65-F5344CB8AC3E}">
        <p14:creationId xmlns:p14="http://schemas.microsoft.com/office/powerpoint/2010/main" val="2351287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AI-generated content may be incorrect.">
            <a:extLst>
              <a:ext uri="{FF2B5EF4-FFF2-40B4-BE49-F238E27FC236}">
                <a16:creationId xmlns:a16="http://schemas.microsoft.com/office/drawing/2014/main" id="{E813C1CD-AB1F-E870-3428-10D13D4A18E8}"/>
              </a:ext>
            </a:extLst>
          </p:cNvPr>
          <p:cNvPicPr>
            <a:picLocks noChangeAspect="1"/>
          </p:cNvPicPr>
          <p:nvPr/>
        </p:nvPicPr>
        <p:blipFill>
          <a:blip r:embed="rId2"/>
          <a:stretch>
            <a:fillRect/>
          </a:stretch>
        </p:blipFill>
        <p:spPr>
          <a:xfrm>
            <a:off x="1589075" y="668044"/>
            <a:ext cx="9215453" cy="5513444"/>
          </a:xfrm>
          <a:prstGeom prst="rect">
            <a:avLst/>
          </a:prstGeom>
        </p:spPr>
      </p:pic>
    </p:spTree>
    <p:extLst>
      <p:ext uri="{BB962C8B-B14F-4D97-AF65-F5344CB8AC3E}">
        <p14:creationId xmlns:p14="http://schemas.microsoft.com/office/powerpoint/2010/main" val="236497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C2A79-B29D-3314-B4B7-B7448DD5B75B}"/>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ADE71317-78F3-1335-A3AF-79CAF0F20EF4}"/>
              </a:ext>
            </a:extLst>
          </p:cNvPr>
          <p:cNvPicPr>
            <a:picLocks noChangeAspect="1"/>
          </p:cNvPicPr>
          <p:nvPr/>
        </p:nvPicPr>
        <p:blipFill>
          <a:blip r:embed="rId2"/>
          <a:srcRect l="41583" r="14168"/>
          <a:stretch>
            <a:fillRect/>
          </a:stretch>
        </p:blipFill>
        <p:spPr>
          <a:xfrm>
            <a:off x="-9979" y="2499132"/>
            <a:ext cx="3351893" cy="4260897"/>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1CB7CEF7-DF3D-9EA3-7D4E-0148C923306C}"/>
              </a:ext>
            </a:extLst>
          </p:cNvPr>
          <p:cNvSpPr>
            <a:spLocks noGrp="1"/>
          </p:cNvSpPr>
          <p:nvPr>
            <p:ph type="ctrTitle"/>
          </p:nvPr>
        </p:nvSpPr>
        <p:spPr>
          <a:xfrm>
            <a:off x="1284513" y="497079"/>
            <a:ext cx="6204858" cy="667692"/>
          </a:xfrm>
        </p:spPr>
        <p:txBody>
          <a:bodyPr>
            <a:normAutofit fontScale="90000"/>
          </a:bodyPr>
          <a:lstStyle/>
          <a:p>
            <a:pPr algn="l"/>
            <a:r>
              <a:rPr lang="en-IE" dirty="0"/>
              <a:t>Teacher Supports </a:t>
            </a:r>
          </a:p>
        </p:txBody>
      </p:sp>
      <p:sp>
        <p:nvSpPr>
          <p:cNvPr id="3" name="Subtitle 2">
            <a:extLst>
              <a:ext uri="{FF2B5EF4-FFF2-40B4-BE49-F238E27FC236}">
                <a16:creationId xmlns:a16="http://schemas.microsoft.com/office/drawing/2014/main" id="{B8C86BEA-02E1-9C03-274E-5B3810914176}"/>
              </a:ext>
            </a:extLst>
          </p:cNvPr>
          <p:cNvSpPr>
            <a:spLocks noGrp="1"/>
          </p:cNvSpPr>
          <p:nvPr>
            <p:ph type="subTitle" idx="1"/>
          </p:nvPr>
        </p:nvSpPr>
        <p:spPr>
          <a:xfrm>
            <a:off x="1284513" y="1937657"/>
            <a:ext cx="8752115" cy="3091543"/>
          </a:xfrm>
        </p:spPr>
        <p:txBody>
          <a:bodyPr>
            <a:normAutofit/>
          </a:bodyPr>
          <a:lstStyle/>
          <a:p>
            <a:pPr algn="ctr">
              <a:lnSpc>
                <a:spcPct val="90000"/>
              </a:lnSpc>
            </a:pPr>
            <a:r>
              <a:rPr lang="en-IE" sz="4800" dirty="0">
                <a:solidFill>
                  <a:srgbClr val="7030A0"/>
                </a:solidFill>
              </a:rPr>
              <a:t>My Relationship with Money </a:t>
            </a:r>
          </a:p>
          <a:p>
            <a:pPr algn="ctr">
              <a:lnSpc>
                <a:spcPct val="90000"/>
              </a:lnSpc>
            </a:pPr>
            <a:r>
              <a:rPr lang="en-IE" sz="2200" dirty="0">
                <a:solidFill>
                  <a:srgbClr val="7030A0"/>
                </a:solidFill>
              </a:rPr>
              <a:t>(Money &amp; Me)</a:t>
            </a:r>
          </a:p>
          <a:p>
            <a:pPr algn="ctr">
              <a:lnSpc>
                <a:spcPct val="90000"/>
              </a:lnSpc>
            </a:pPr>
            <a:r>
              <a:rPr lang="en-IE" dirty="0"/>
              <a:t>The Teacher Supports carry the same slides as those for the students but with the additional slides that provide answers in the class discussion sections. In this slide deck, Slides (6, 8, 9, 10, 15, 19, 20, 33, 37] are unique to the teacher. These would be combined with similar Teacher Supports in Lessons 2 – 7 to form the Teacher Workbook.  </a:t>
            </a:r>
          </a:p>
          <a:p>
            <a:pPr algn="ctr">
              <a:lnSpc>
                <a:spcPct val="90000"/>
              </a:lnSpc>
            </a:pPr>
            <a:endParaRPr lang="en-IE" dirty="0"/>
          </a:p>
        </p:txBody>
      </p:sp>
    </p:spTree>
    <p:extLst>
      <p:ext uri="{BB962C8B-B14F-4D97-AF65-F5344CB8AC3E}">
        <p14:creationId xmlns:p14="http://schemas.microsoft.com/office/powerpoint/2010/main" val="280406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4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2000"/>
                                  </p:stCondLst>
                                  <p:iterate type="lt">
                                    <p:tmPct val="10000"/>
                                  </p:iterate>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AI-generated content may be incorrect.">
            <a:extLst>
              <a:ext uri="{FF2B5EF4-FFF2-40B4-BE49-F238E27FC236}">
                <a16:creationId xmlns:a16="http://schemas.microsoft.com/office/drawing/2014/main" id="{56719F9F-4D84-312E-8F83-1EB2EB11BDB9}"/>
              </a:ext>
            </a:extLst>
          </p:cNvPr>
          <p:cNvPicPr>
            <a:picLocks noChangeAspect="1"/>
          </p:cNvPicPr>
          <p:nvPr/>
        </p:nvPicPr>
        <p:blipFill>
          <a:blip r:embed="rId2"/>
          <a:stretch>
            <a:fillRect/>
          </a:stretch>
        </p:blipFill>
        <p:spPr>
          <a:xfrm>
            <a:off x="1142308" y="552048"/>
            <a:ext cx="9907383" cy="5753903"/>
          </a:xfrm>
          <a:prstGeom prst="rect">
            <a:avLst/>
          </a:prstGeom>
        </p:spPr>
      </p:pic>
    </p:spTree>
    <p:extLst>
      <p:ext uri="{BB962C8B-B14F-4D97-AF65-F5344CB8AC3E}">
        <p14:creationId xmlns:p14="http://schemas.microsoft.com/office/powerpoint/2010/main" val="1279856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C1D45D1-3ADC-CD3D-D59D-572F66166DA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2" name="Rectangle 2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3" name="Isosceles Triangle 4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5" name="Isosceles Triangle 4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0" name="Freeform: Shape 39">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245B5AD3-37F4-FD87-1A03-4F6EE824CB12}"/>
              </a:ext>
            </a:extLst>
          </p:cNvPr>
          <p:cNvSpPr txBox="1"/>
          <p:nvPr/>
        </p:nvSpPr>
        <p:spPr>
          <a:xfrm>
            <a:off x="6116084" y="609601"/>
            <a:ext cx="5511296" cy="5175624"/>
          </a:xfrm>
          <a:prstGeom prst="rect">
            <a:avLst/>
          </a:prstGeom>
        </p:spPr>
        <p:txBody>
          <a:bodyPr vert="horz" lIns="91440" tIns="45720" rIns="91440" bIns="45720" rtlCol="0" anchor="ctr">
            <a:normAutofit lnSpcReduction="10000"/>
          </a:bodyPr>
          <a:lstStyle/>
          <a:p>
            <a:pPr>
              <a:lnSpc>
                <a:spcPct val="90000"/>
              </a:lnSpc>
              <a:spcBef>
                <a:spcPts val="1000"/>
              </a:spcBef>
              <a:buClr>
                <a:schemeClr val="accent1"/>
              </a:buClr>
              <a:buSzPct val="80000"/>
              <a:buFont typeface="Wingdings 3" charset="2"/>
              <a:buChar char=""/>
            </a:pPr>
            <a:r>
              <a:rPr lang="en-US" sz="3200" b="1" dirty="0">
                <a:solidFill>
                  <a:srgbClr val="FFFFFF"/>
                </a:solidFill>
              </a:rPr>
              <a:t>Strategist profile. </a:t>
            </a:r>
          </a:p>
          <a:p>
            <a:pPr>
              <a:lnSpc>
                <a:spcPct val="90000"/>
              </a:lnSpc>
              <a:spcBef>
                <a:spcPts val="1000"/>
              </a:spcBef>
              <a:buClr>
                <a:schemeClr val="accent1"/>
              </a:buClr>
              <a:buSzPct val="80000"/>
              <a:buFont typeface="Wingdings 3" charset="2"/>
              <a:buChar char=""/>
            </a:pPr>
            <a:r>
              <a:rPr lang="en-US" dirty="0">
                <a:solidFill>
                  <a:srgbClr val="FFFFFF"/>
                </a:solidFill>
              </a:rPr>
              <a:t>This suggests you enjoy money. You view it as something that needs to be used now. Saving is for later, like when you have a real job, with a good income. For now, life is to be enjoyed where possible. </a:t>
            </a:r>
          </a:p>
          <a:p>
            <a:pPr>
              <a:lnSpc>
                <a:spcPct val="90000"/>
              </a:lnSpc>
              <a:spcBef>
                <a:spcPts val="1000"/>
              </a:spcBef>
              <a:buClr>
                <a:schemeClr val="accent1"/>
              </a:buClr>
              <a:buSzPct val="80000"/>
              <a:buFont typeface="Wingdings 3" charset="2"/>
              <a:buChar char=""/>
            </a:pPr>
            <a:endParaRPr lang="en-US" dirty="0">
              <a:solidFill>
                <a:srgbClr val="FFFFFF"/>
              </a:solidFill>
            </a:endParaRPr>
          </a:p>
          <a:p>
            <a:pPr>
              <a:lnSpc>
                <a:spcPct val="90000"/>
              </a:lnSpc>
              <a:spcBef>
                <a:spcPts val="1000"/>
              </a:spcBef>
              <a:buClr>
                <a:schemeClr val="accent1"/>
              </a:buClr>
              <a:buSzPct val="80000"/>
              <a:buFont typeface="Wingdings 3" charset="2"/>
              <a:buChar char=""/>
            </a:pPr>
            <a:r>
              <a:rPr lang="en-US" sz="3200" b="1" dirty="0">
                <a:solidFill>
                  <a:srgbClr val="FFFFFF"/>
                </a:solidFill>
              </a:rPr>
              <a:t>Philanthropist profile. </a:t>
            </a:r>
          </a:p>
          <a:p>
            <a:pPr>
              <a:lnSpc>
                <a:spcPct val="90000"/>
              </a:lnSpc>
              <a:spcBef>
                <a:spcPts val="1000"/>
              </a:spcBef>
              <a:buClr>
                <a:schemeClr val="accent1"/>
              </a:buClr>
              <a:buSzPct val="80000"/>
              <a:buFont typeface="Wingdings 3" charset="2"/>
              <a:buChar char=""/>
            </a:pPr>
            <a:r>
              <a:rPr lang="en-US" dirty="0">
                <a:solidFill>
                  <a:srgbClr val="FFFFFF"/>
                </a:solidFill>
              </a:rPr>
              <a:t>You </a:t>
            </a:r>
            <a:r>
              <a:rPr lang="en-US" dirty="0" err="1">
                <a:solidFill>
                  <a:srgbClr val="FFFFFF"/>
                </a:solidFill>
              </a:rPr>
              <a:t>prioritise</a:t>
            </a:r>
            <a:r>
              <a:rPr lang="en-US" dirty="0">
                <a:solidFill>
                  <a:srgbClr val="FFFFFF"/>
                </a:solidFill>
              </a:rPr>
              <a:t> helping others. But your generous nature can sometimes mean you neglect your own financial security.  </a:t>
            </a:r>
          </a:p>
          <a:p>
            <a:pPr>
              <a:lnSpc>
                <a:spcPct val="90000"/>
              </a:lnSpc>
              <a:spcBef>
                <a:spcPts val="1000"/>
              </a:spcBef>
              <a:buClr>
                <a:schemeClr val="accent1"/>
              </a:buClr>
              <a:buSzPct val="80000"/>
              <a:buFont typeface="Wingdings 3" charset="2"/>
              <a:buChar char=""/>
            </a:pPr>
            <a:endParaRPr lang="en-US" dirty="0">
              <a:solidFill>
                <a:srgbClr val="FFFFFF"/>
              </a:solidFill>
            </a:endParaRPr>
          </a:p>
          <a:p>
            <a:pPr>
              <a:lnSpc>
                <a:spcPct val="90000"/>
              </a:lnSpc>
              <a:spcBef>
                <a:spcPts val="1000"/>
              </a:spcBef>
              <a:buClr>
                <a:schemeClr val="accent1"/>
              </a:buClr>
              <a:buSzPct val="80000"/>
              <a:buFont typeface="Wingdings 3" charset="2"/>
              <a:buChar char=""/>
            </a:pPr>
            <a:r>
              <a:rPr lang="en-US" sz="3200" b="1" dirty="0">
                <a:solidFill>
                  <a:srgbClr val="FFFFFF"/>
                </a:solidFill>
              </a:rPr>
              <a:t>Contemporary profile. </a:t>
            </a:r>
          </a:p>
          <a:p>
            <a:pPr>
              <a:lnSpc>
                <a:spcPct val="90000"/>
              </a:lnSpc>
              <a:spcBef>
                <a:spcPts val="1000"/>
              </a:spcBef>
              <a:buClr>
                <a:schemeClr val="accent1"/>
              </a:buClr>
              <a:buSzPct val="80000"/>
              <a:buFont typeface="Wingdings 3" charset="2"/>
              <a:buChar char=""/>
            </a:pPr>
            <a:r>
              <a:rPr lang="en-US" dirty="0">
                <a:solidFill>
                  <a:srgbClr val="FFFFFF"/>
                </a:solidFill>
              </a:rPr>
              <a:t>This suggests you have a healthy respect for money, but you like to enjoy life, while also keeping a little in reserve for the future. </a:t>
            </a:r>
          </a:p>
        </p:txBody>
      </p:sp>
    </p:spTree>
    <p:extLst>
      <p:ext uri="{BB962C8B-B14F-4D97-AF65-F5344CB8AC3E}">
        <p14:creationId xmlns:p14="http://schemas.microsoft.com/office/powerpoint/2010/main" val="1392130859"/>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9ED4EC-8F9C-9940-0BEB-8374C3555EE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Isosceles Triangle 16">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1" name="Isosceles Triangle 20">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2" name="Isosceles Triangle 21">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4" name="Rectangle 23">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E76C42-9C14-2BA5-E4EC-E4EE745018C9}"/>
              </a:ext>
            </a:extLst>
          </p:cNvPr>
          <p:cNvSpPr>
            <a:spLocks noGrp="1"/>
          </p:cNvSpPr>
          <p:nvPr>
            <p:ph type="ctrTitle"/>
          </p:nvPr>
        </p:nvSpPr>
        <p:spPr>
          <a:xfrm>
            <a:off x="1043950" y="1179151"/>
            <a:ext cx="3300646" cy="4463889"/>
          </a:xfrm>
        </p:spPr>
        <p:txBody>
          <a:bodyPr vert="horz" lIns="91440" tIns="45720" rIns="91440" bIns="45720" rtlCol="0" anchor="ctr">
            <a:normAutofit/>
          </a:bodyPr>
          <a:lstStyle/>
          <a:p>
            <a:pPr algn="l"/>
            <a:r>
              <a:rPr lang="en-US" sz="3600" b="1" dirty="0"/>
              <a:t>Activity - Money personality reflection time</a:t>
            </a:r>
            <a:br>
              <a:rPr lang="en-US" sz="3600" b="1" dirty="0"/>
            </a:br>
            <a:r>
              <a:rPr lang="en-US" sz="3600" b="1" dirty="0"/>
              <a:t>Discuss</a:t>
            </a:r>
          </a:p>
        </p:txBody>
      </p:sp>
      <p:sp>
        <p:nvSpPr>
          <p:cNvPr id="26" name="Isosceles Triangle 25">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cxnSp>
        <p:nvCxnSpPr>
          <p:cNvPr id="28" name="Straight Connector 27">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998BA70-767C-B920-043D-114AF098D047}"/>
              </a:ext>
            </a:extLst>
          </p:cNvPr>
          <p:cNvSpPr txBox="1"/>
          <p:nvPr/>
        </p:nvSpPr>
        <p:spPr>
          <a:xfrm>
            <a:off x="4978918" y="1109145"/>
            <a:ext cx="6341016" cy="4603900"/>
          </a:xfrm>
          <a:prstGeom prst="rect">
            <a:avLst/>
          </a:prstGeom>
        </p:spPr>
        <p:txBody>
          <a:bodyPr vert="horz" lIns="91440" tIns="45720" rIns="91440" bIns="45720" rtlCol="0" anchor="ctr">
            <a:normAutofit/>
          </a:bodyPr>
          <a:lstStyle/>
          <a:p>
            <a:pPr>
              <a:lnSpc>
                <a:spcPct val="90000"/>
              </a:lnSpc>
              <a:spcBef>
                <a:spcPts val="1000"/>
              </a:spcBef>
              <a:buClr>
                <a:schemeClr val="accent1"/>
              </a:buClr>
              <a:buSzPct val="80000"/>
              <a:buFont typeface="Wingdings 3" charset="2"/>
              <a:buChar char=""/>
            </a:pPr>
            <a:r>
              <a:rPr lang="en-US" sz="1500" b="1" dirty="0">
                <a:solidFill>
                  <a:schemeClr val="tx1">
                    <a:lumMod val="75000"/>
                    <a:lumOff val="25000"/>
                  </a:schemeClr>
                </a:solidFill>
              </a:rPr>
              <a:t>Strategist - </a:t>
            </a:r>
            <a:r>
              <a:rPr lang="en-US" sz="1500" dirty="0">
                <a:solidFill>
                  <a:schemeClr val="tx1">
                    <a:lumMod val="75000"/>
                    <a:lumOff val="25000"/>
                  </a:schemeClr>
                </a:solidFill>
              </a:rPr>
              <a:t>How would they cope if they have spent all of their money and were suddenly in need of emergency cash to fix a laptop, or take and unplanned trip for a family crisis? </a:t>
            </a:r>
          </a:p>
          <a:p>
            <a:pPr>
              <a:lnSpc>
                <a:spcPct val="90000"/>
              </a:lnSpc>
              <a:spcBef>
                <a:spcPts val="1000"/>
              </a:spcBef>
              <a:buClr>
                <a:schemeClr val="accent1"/>
              </a:buClr>
              <a:buSzPct val="80000"/>
              <a:buFont typeface="Wingdings 3" charset="2"/>
              <a:buChar char=""/>
            </a:pPr>
            <a:r>
              <a:rPr lang="en-US" sz="1500" b="1" dirty="0">
                <a:solidFill>
                  <a:schemeClr val="tx1">
                    <a:lumMod val="75000"/>
                    <a:lumOff val="25000"/>
                  </a:schemeClr>
                </a:solidFill>
              </a:rPr>
              <a:t>Philanthropist</a:t>
            </a:r>
            <a:r>
              <a:rPr lang="en-US" sz="1500" dirty="0">
                <a:solidFill>
                  <a:schemeClr val="tx1">
                    <a:lumMod val="75000"/>
                    <a:lumOff val="25000"/>
                  </a:schemeClr>
                </a:solidFill>
              </a:rPr>
              <a:t> – what if they suddenly were the victim of an online fraud and discovered their money was gone from their bank account? Discuss. </a:t>
            </a:r>
          </a:p>
          <a:p>
            <a:pPr>
              <a:lnSpc>
                <a:spcPct val="90000"/>
              </a:lnSpc>
              <a:spcBef>
                <a:spcPts val="1000"/>
              </a:spcBef>
              <a:buClr>
                <a:schemeClr val="accent1"/>
              </a:buClr>
              <a:buSzPct val="80000"/>
              <a:buFont typeface="Wingdings 3" charset="2"/>
              <a:buChar char=""/>
            </a:pPr>
            <a:r>
              <a:rPr lang="en-US" sz="1500" b="1" dirty="0">
                <a:solidFill>
                  <a:schemeClr val="tx1">
                    <a:lumMod val="75000"/>
                    <a:lumOff val="25000"/>
                  </a:schemeClr>
                </a:solidFill>
              </a:rPr>
              <a:t>Contemporary</a:t>
            </a:r>
            <a:r>
              <a:rPr lang="en-US" sz="1500" dirty="0">
                <a:solidFill>
                  <a:schemeClr val="tx1">
                    <a:lumMod val="75000"/>
                    <a:lumOff val="25000"/>
                  </a:schemeClr>
                </a:solidFill>
              </a:rPr>
              <a:t>– what if they are really good savers, with a lot of savings on deposit but inflation of 10% came back. How might they beat the impact of inflation. </a:t>
            </a:r>
          </a:p>
          <a:p>
            <a:pPr>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Suggestions: </a:t>
            </a: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500" b="1" dirty="0">
                <a:solidFill>
                  <a:srgbClr val="00B050"/>
                </a:solidFill>
              </a:rPr>
              <a:t>Strategist</a:t>
            </a:r>
            <a:r>
              <a:rPr lang="en-US" sz="1500" dirty="0">
                <a:solidFill>
                  <a:srgbClr val="00B050"/>
                </a:solidFill>
              </a:rPr>
              <a:t>– establish a savings habit for the lean financial times. </a:t>
            </a:r>
          </a:p>
          <a:p>
            <a:pPr>
              <a:lnSpc>
                <a:spcPct val="90000"/>
              </a:lnSpc>
              <a:spcBef>
                <a:spcPts val="1000"/>
              </a:spcBef>
              <a:buClr>
                <a:schemeClr val="accent1"/>
              </a:buClr>
              <a:buSzPct val="80000"/>
              <a:buFont typeface="Wingdings 3" charset="2"/>
              <a:buChar char=""/>
            </a:pPr>
            <a:r>
              <a:rPr lang="en-US" sz="1500" b="1" dirty="0">
                <a:solidFill>
                  <a:srgbClr val="00B050"/>
                </a:solidFill>
              </a:rPr>
              <a:t>Philanthropist</a:t>
            </a:r>
            <a:r>
              <a:rPr lang="en-US" sz="1500" dirty="0">
                <a:solidFill>
                  <a:srgbClr val="00B050"/>
                </a:solidFill>
              </a:rPr>
              <a:t> - seek expert advice. </a:t>
            </a:r>
          </a:p>
          <a:p>
            <a:pPr>
              <a:lnSpc>
                <a:spcPct val="90000"/>
              </a:lnSpc>
              <a:spcBef>
                <a:spcPts val="1000"/>
              </a:spcBef>
              <a:buClr>
                <a:schemeClr val="accent1"/>
              </a:buClr>
              <a:buSzPct val="80000"/>
              <a:buFont typeface="Wingdings 3" charset="2"/>
              <a:buChar char=""/>
            </a:pPr>
            <a:r>
              <a:rPr lang="en-US" sz="1500" b="1" dirty="0">
                <a:solidFill>
                  <a:srgbClr val="00B050"/>
                </a:solidFill>
              </a:rPr>
              <a:t>Contemporary</a:t>
            </a:r>
            <a:r>
              <a:rPr lang="en-US" sz="1500" dirty="0">
                <a:solidFill>
                  <a:srgbClr val="00B050"/>
                </a:solidFill>
              </a:rPr>
              <a:t>– learn how to invest to beat the impact of inflation.  </a:t>
            </a:r>
          </a:p>
        </p:txBody>
      </p:sp>
      <p:sp>
        <p:nvSpPr>
          <p:cNvPr id="30" name="Isosceles Triangle 29">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Tree>
    <p:extLst>
      <p:ext uri="{BB962C8B-B14F-4D97-AF65-F5344CB8AC3E}">
        <p14:creationId xmlns:p14="http://schemas.microsoft.com/office/powerpoint/2010/main" val="140984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97532-F6DA-3FF7-1CFA-0A03D84E4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23C3B-F515-A7F9-FB0B-F23BB4B34F2C}"/>
              </a:ext>
            </a:extLst>
          </p:cNvPr>
          <p:cNvSpPr>
            <a:spLocks noGrp="1"/>
          </p:cNvSpPr>
          <p:nvPr>
            <p:ph type="ctrTitle"/>
          </p:nvPr>
        </p:nvSpPr>
        <p:spPr>
          <a:xfrm>
            <a:off x="1043950" y="1179151"/>
            <a:ext cx="3300646" cy="4463889"/>
          </a:xfrm>
        </p:spPr>
        <p:txBody>
          <a:bodyPr vert="horz" lIns="91440" tIns="45720" rIns="91440" bIns="45720" rtlCol="0" anchor="ctr">
            <a:normAutofit/>
          </a:bodyPr>
          <a:lstStyle/>
          <a:p>
            <a:pPr algn="l"/>
            <a:r>
              <a:rPr lang="en-US" sz="3600" b="1" dirty="0"/>
              <a:t>Activity - Money personality reflection time </a:t>
            </a:r>
            <a:r>
              <a:rPr lang="en-US" sz="3600" b="1" dirty="0">
                <a:solidFill>
                  <a:srgbClr val="FF0000"/>
                </a:solidFill>
              </a:rPr>
              <a:t>(Teacher Prompts)</a:t>
            </a:r>
          </a:p>
        </p:txBody>
      </p:sp>
      <p:sp>
        <p:nvSpPr>
          <p:cNvPr id="7" name="TextBox 6">
            <a:extLst>
              <a:ext uri="{FF2B5EF4-FFF2-40B4-BE49-F238E27FC236}">
                <a16:creationId xmlns:a16="http://schemas.microsoft.com/office/drawing/2014/main" id="{B50CFB8C-E15F-743B-403F-65A3D1599D31}"/>
              </a:ext>
            </a:extLst>
          </p:cNvPr>
          <p:cNvSpPr txBox="1"/>
          <p:nvPr/>
        </p:nvSpPr>
        <p:spPr>
          <a:xfrm>
            <a:off x="4344596" y="1109145"/>
            <a:ext cx="6341016" cy="4603900"/>
          </a:xfrm>
          <a:prstGeom prst="rect">
            <a:avLst/>
          </a:prstGeom>
        </p:spPr>
        <p:txBody>
          <a:bodyPr vert="horz" lIns="91440" tIns="45720" rIns="91440" bIns="45720" rtlCol="0" anchor="ctr">
            <a:normAutofit/>
          </a:bodyPr>
          <a:lstStyle/>
          <a:p>
            <a:pPr>
              <a:lnSpc>
                <a:spcPct val="90000"/>
              </a:lnSpc>
              <a:spcBef>
                <a:spcPts val="1000"/>
              </a:spcBef>
              <a:buClr>
                <a:schemeClr val="accent1"/>
              </a:buClr>
              <a:buSzPct val="80000"/>
              <a:buFont typeface="Wingdings 3" charset="2"/>
              <a:buChar char=""/>
            </a:pPr>
            <a:r>
              <a:rPr lang="en-US" sz="1500" b="1" dirty="0">
                <a:solidFill>
                  <a:schemeClr val="tx1">
                    <a:lumMod val="75000"/>
                    <a:lumOff val="25000"/>
                  </a:schemeClr>
                </a:solidFill>
              </a:rPr>
              <a:t>Strategist – </a:t>
            </a:r>
            <a:r>
              <a:rPr lang="en-US" sz="1500" dirty="0">
                <a:solidFill>
                  <a:srgbClr val="FF0000"/>
                </a:solidFill>
              </a:rPr>
              <a:t>They might have to borrow. Or ask for a loan from a family member, or friend. But what might this cost? Interest charges. A favour later perhaps? </a:t>
            </a:r>
          </a:p>
          <a:p>
            <a:pPr>
              <a:lnSpc>
                <a:spcPct val="90000"/>
              </a:lnSpc>
              <a:spcBef>
                <a:spcPts val="1000"/>
              </a:spcBef>
              <a:buClr>
                <a:schemeClr val="accent1"/>
              </a:buClr>
              <a:buSzPct val="80000"/>
              <a:buFont typeface="Wingdings 3" charset="2"/>
              <a:buChar char=""/>
            </a:pPr>
            <a:r>
              <a:rPr lang="en-US" sz="1500" b="1" dirty="0">
                <a:solidFill>
                  <a:schemeClr val="tx1">
                    <a:lumMod val="75000"/>
                    <a:lumOff val="25000"/>
                  </a:schemeClr>
                </a:solidFill>
              </a:rPr>
              <a:t>Philanthropist</a:t>
            </a:r>
            <a:r>
              <a:rPr lang="en-US" sz="1500" dirty="0">
                <a:solidFill>
                  <a:schemeClr val="tx1">
                    <a:lumMod val="75000"/>
                    <a:lumOff val="25000"/>
                  </a:schemeClr>
                </a:solidFill>
              </a:rPr>
              <a:t> – </a:t>
            </a:r>
            <a:r>
              <a:rPr lang="en-US" sz="1500" dirty="0">
                <a:solidFill>
                  <a:srgbClr val="FF0000"/>
                </a:solidFill>
              </a:rPr>
              <a:t>if they were the victim of a fraud, they should first report it to the authorities. The second, depending on the nature of the fraud, if it involved a credit union or bank account, report it there also. Third, they need to use the fraud to learn how to look out for fraud and identify financial fraud attempts in the future. </a:t>
            </a:r>
          </a:p>
          <a:p>
            <a:pPr>
              <a:lnSpc>
                <a:spcPct val="90000"/>
              </a:lnSpc>
              <a:spcBef>
                <a:spcPts val="1000"/>
              </a:spcBef>
              <a:buClr>
                <a:schemeClr val="accent1"/>
              </a:buClr>
              <a:buSzPct val="80000"/>
              <a:buFont typeface="Wingdings 3" charset="2"/>
              <a:buChar char=""/>
            </a:pPr>
            <a:r>
              <a:rPr lang="en-US" sz="1500" b="1" dirty="0">
                <a:solidFill>
                  <a:schemeClr val="tx1">
                    <a:lumMod val="75000"/>
                    <a:lumOff val="25000"/>
                  </a:schemeClr>
                </a:solidFill>
              </a:rPr>
              <a:t>Contemporary</a:t>
            </a:r>
            <a:r>
              <a:rPr lang="en-US" sz="1500" dirty="0">
                <a:solidFill>
                  <a:schemeClr val="tx1">
                    <a:lumMod val="75000"/>
                    <a:lumOff val="25000"/>
                  </a:schemeClr>
                </a:solidFill>
              </a:rPr>
              <a:t>– </a:t>
            </a:r>
            <a:r>
              <a:rPr lang="en-US" sz="1500" dirty="0">
                <a:solidFill>
                  <a:srgbClr val="FF0000"/>
                </a:solidFill>
              </a:rPr>
              <a:t>they need to look for some option that they can either earn interest on their savings or invest their money to beat the impact of inflation over the near-to-long-term. </a:t>
            </a:r>
            <a:r>
              <a:rPr lang="en-US" sz="1500" i="1" dirty="0">
                <a:solidFill>
                  <a:srgbClr val="FF0000"/>
                </a:solidFill>
              </a:rPr>
              <a:t>This subject is discussed in much more detail in the Investing lesson.  </a:t>
            </a:r>
          </a:p>
        </p:txBody>
      </p:sp>
    </p:spTree>
    <p:extLst>
      <p:ext uri="{BB962C8B-B14F-4D97-AF65-F5344CB8AC3E}">
        <p14:creationId xmlns:p14="http://schemas.microsoft.com/office/powerpoint/2010/main" val="365663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C1A542-4F79-2402-DE21-6FF63D3ABF18}"/>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D89773CA-CF41-A140-3277-F3BEB8FDDC0B}"/>
              </a:ext>
            </a:extLst>
          </p:cNvPr>
          <p:cNvSpPr txBox="1"/>
          <p:nvPr/>
        </p:nvSpPr>
        <p:spPr>
          <a:xfrm>
            <a:off x="4256313" y="1128155"/>
            <a:ext cx="5007430" cy="507831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Google Sans"/>
              </a:rPr>
              <a:t>Based on reports, consumer and payment fraud in the European Union and European Economic Area (EEA) showed significant, rising numbers through 2023 and 2024: </a:t>
            </a:r>
            <a:endParaRPr kumimoji="0" lang="en-US" altLang="en-US" sz="105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effectLst/>
                <a:latin typeface="Google Sans"/>
              </a:rPr>
              <a:t>Total Payment Fraud Value:</a:t>
            </a:r>
            <a:r>
              <a:rPr kumimoji="0" lang="en-US" altLang="en-US" sz="1800" b="0" i="0" u="none" strike="noStrike" cap="none" normalizeH="0" baseline="0" dirty="0">
                <a:ln>
                  <a:noFill/>
                </a:ln>
                <a:effectLst/>
                <a:latin typeface="Google Sans"/>
              </a:rPr>
              <a:t> The total value of fraudulent payments in the EEA was approximately </a:t>
            </a:r>
            <a:r>
              <a:rPr kumimoji="0" lang="en-US" altLang="en-US" sz="1800" b="1" i="0" u="none" strike="noStrike" cap="none" normalizeH="0" baseline="0" dirty="0">
                <a:ln>
                  <a:noFill/>
                </a:ln>
                <a:effectLst/>
                <a:latin typeface="Google Sans"/>
              </a:rPr>
              <a:t>€4.2 billion to €4.3 billion</a:t>
            </a:r>
            <a:r>
              <a:rPr kumimoji="0" lang="en-US" altLang="en-US" sz="1800" b="0" i="0" u="none" strike="noStrike" cap="none" normalizeH="0" baseline="0" dirty="0">
                <a:ln>
                  <a:noFill/>
                </a:ln>
                <a:effectLst/>
                <a:latin typeface="Google Sans"/>
              </a:rPr>
              <a:t> in 2024, up from €3.5 billion in 2023.</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effectLst/>
                <a:latin typeface="Google Sans"/>
              </a:rPr>
              <a:t>Key Fraud Drivers:</a:t>
            </a:r>
            <a:r>
              <a:rPr kumimoji="0" lang="en-US" altLang="en-US" sz="1800" b="0" i="0" u="none" strike="noStrike" cap="none" normalizeH="0" baseline="0" dirty="0">
                <a:ln>
                  <a:noFill/>
                </a:ln>
                <a:effectLst/>
                <a:latin typeface="Google Sans"/>
              </a:rPr>
              <a:t> A 43% rise in detected fraud was reported in early 2025 (covering 2024 data), with social manipulation scams increasing by 156%.</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effectLst/>
                <a:latin typeface="Google Sans"/>
              </a:rPr>
              <a:t>Social Media Scams:</a:t>
            </a:r>
            <a:r>
              <a:rPr kumimoji="0" lang="en-US" altLang="en-US" sz="1800" b="0" i="0" u="none" strike="noStrike" cap="none" normalizeH="0" baseline="0" dirty="0">
                <a:ln>
                  <a:noFill/>
                </a:ln>
                <a:effectLst/>
                <a:latin typeface="Google Sans"/>
              </a:rPr>
              <a:t> In 2025, it was estimated that social media platforms generated roughly </a:t>
            </a:r>
            <a:r>
              <a:rPr kumimoji="0" lang="en-US" altLang="en-US" sz="1800" b="1" i="0" u="none" strike="noStrike" cap="none" normalizeH="0" baseline="0" dirty="0">
                <a:ln>
                  <a:noFill/>
                </a:ln>
                <a:effectLst/>
                <a:latin typeface="Google Sans"/>
              </a:rPr>
              <a:t>€4.4 billion</a:t>
            </a:r>
            <a:r>
              <a:rPr kumimoji="0" lang="en-US" altLang="en-US" sz="1800" b="0" i="0" u="none" strike="noStrike" cap="none" normalizeH="0" baseline="0" dirty="0">
                <a:ln>
                  <a:noFill/>
                </a:ln>
                <a:effectLst/>
                <a:latin typeface="Google Sans"/>
              </a:rPr>
              <a:t> from fraudulent ads targeting European consumers.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effectLst/>
                <a:latin typeface="Google Sans"/>
              </a:rPr>
              <a:t>Victim Impact:</a:t>
            </a:r>
            <a:r>
              <a:rPr kumimoji="0" lang="en-US" altLang="en-US" sz="1800" b="0" i="0" u="none" strike="noStrike" cap="none" normalizeH="0" baseline="0" dirty="0">
                <a:ln>
                  <a:noFill/>
                </a:ln>
                <a:effectLst/>
                <a:latin typeface="Google Sans"/>
              </a:rPr>
              <a:t> Roughly 26% of European consumers reported being a victim of fraud, with average losses of roughly €380. </a:t>
            </a:r>
          </a:p>
        </p:txBody>
      </p:sp>
      <p:sp>
        <p:nvSpPr>
          <p:cNvPr id="5" name="Title 1">
            <a:extLst>
              <a:ext uri="{FF2B5EF4-FFF2-40B4-BE49-F238E27FC236}">
                <a16:creationId xmlns:a16="http://schemas.microsoft.com/office/drawing/2014/main" id="{E372AF4D-FCD0-F651-85E4-8F407196A697}"/>
              </a:ext>
            </a:extLst>
          </p:cNvPr>
          <p:cNvSpPr txBox="1">
            <a:spLocks/>
          </p:cNvSpPr>
          <p:nvPr/>
        </p:nvSpPr>
        <p:spPr>
          <a:xfrm>
            <a:off x="1043950" y="1179151"/>
            <a:ext cx="3300646" cy="446388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Fraud Facts from Across the EU</a:t>
            </a:r>
            <a:br>
              <a:rPr lang="en-US" b="1" dirty="0"/>
            </a:br>
            <a:endParaRPr lang="en-US" b="1" dirty="0"/>
          </a:p>
        </p:txBody>
      </p:sp>
    </p:spTree>
    <p:extLst>
      <p:ext uri="{BB962C8B-B14F-4D97-AF65-F5344CB8AC3E}">
        <p14:creationId xmlns:p14="http://schemas.microsoft.com/office/powerpoint/2010/main" val="400119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B9EC8-F9A0-20D1-D414-1E7F034AC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11955-B5DB-FFDB-9389-E287B4B66D8D}"/>
              </a:ext>
            </a:extLst>
          </p:cNvPr>
          <p:cNvSpPr>
            <a:spLocks noGrp="1"/>
          </p:cNvSpPr>
          <p:nvPr>
            <p:ph type="ctrTitle"/>
          </p:nvPr>
        </p:nvSpPr>
        <p:spPr>
          <a:xfrm>
            <a:off x="731215" y="1109145"/>
            <a:ext cx="3300646" cy="4463889"/>
          </a:xfrm>
        </p:spPr>
        <p:txBody>
          <a:bodyPr vert="horz" lIns="91440" tIns="45720" rIns="91440" bIns="45720" rtlCol="0" anchor="ctr">
            <a:normAutofit/>
          </a:bodyPr>
          <a:lstStyle/>
          <a:p>
            <a:pPr algn="l"/>
            <a:r>
              <a:rPr lang="en-US" sz="3600" b="1" dirty="0"/>
              <a:t>Activity - Money personality reflection time (</a:t>
            </a:r>
            <a:r>
              <a:rPr lang="en-US" sz="3600" dirty="0">
                <a:solidFill>
                  <a:srgbClr val="FF0000"/>
                </a:solidFill>
              </a:rPr>
              <a:t>fraud</a:t>
            </a:r>
            <a:r>
              <a:rPr lang="en-US" sz="3600" b="1" dirty="0"/>
              <a:t>)</a:t>
            </a:r>
            <a:br>
              <a:rPr lang="en-US" sz="3600" b="1" dirty="0"/>
            </a:br>
            <a:r>
              <a:rPr lang="en-US" sz="3600" b="1" dirty="0"/>
              <a:t>Discuss</a:t>
            </a:r>
          </a:p>
        </p:txBody>
      </p:sp>
      <p:sp>
        <p:nvSpPr>
          <p:cNvPr id="7" name="TextBox 6">
            <a:extLst>
              <a:ext uri="{FF2B5EF4-FFF2-40B4-BE49-F238E27FC236}">
                <a16:creationId xmlns:a16="http://schemas.microsoft.com/office/drawing/2014/main" id="{FBD6745F-273D-B043-B9B9-462FE59F2A46}"/>
              </a:ext>
            </a:extLst>
          </p:cNvPr>
          <p:cNvSpPr txBox="1"/>
          <p:nvPr/>
        </p:nvSpPr>
        <p:spPr>
          <a:xfrm>
            <a:off x="3516086" y="1109145"/>
            <a:ext cx="6856791" cy="4603900"/>
          </a:xfrm>
          <a:prstGeom prst="rect">
            <a:avLst/>
          </a:prstGeom>
        </p:spPr>
        <p:txBody>
          <a:bodyPr vert="horz" lIns="91440" tIns="45720" rIns="91440" bIns="45720" rtlCol="0" anchor="ctr">
            <a:normAutofit/>
          </a:bodyPr>
          <a:lstStyle/>
          <a:p>
            <a:pPr>
              <a:lnSpc>
                <a:spcPct val="90000"/>
              </a:lnSpc>
              <a:spcBef>
                <a:spcPts val="1000"/>
              </a:spcBef>
              <a:buClr>
                <a:schemeClr val="accent1"/>
              </a:buClr>
              <a:buSzPct val="80000"/>
              <a:buFont typeface="Wingdings 3" charset="2"/>
              <a:buChar char=""/>
            </a:pPr>
            <a:r>
              <a:rPr lang="en-US" sz="3200" b="1" dirty="0">
                <a:solidFill>
                  <a:schemeClr val="tx1">
                    <a:lumMod val="75000"/>
                    <a:lumOff val="25000"/>
                  </a:schemeClr>
                </a:solidFill>
              </a:rPr>
              <a:t>Strategist</a:t>
            </a:r>
            <a:r>
              <a:rPr lang="en-US" sz="1500" b="1" dirty="0">
                <a:solidFill>
                  <a:schemeClr val="tx1">
                    <a:lumMod val="75000"/>
                    <a:lumOff val="25000"/>
                  </a:schemeClr>
                </a:solidFill>
              </a:rPr>
              <a:t> – </a:t>
            </a:r>
            <a:r>
              <a:rPr lang="en-US" sz="1500" dirty="0">
                <a:solidFill>
                  <a:schemeClr val="tx1">
                    <a:lumMod val="75000"/>
                    <a:lumOff val="25000"/>
                  </a:schemeClr>
                </a:solidFill>
              </a:rPr>
              <a:t>As their financial personality suggests, they may be more open to having a good time now rather than wait. They appear to be less likely to focus on details of money, do you feel there is an increased risk that they may be more vulnerable to fraud risk? </a:t>
            </a:r>
            <a:r>
              <a:rPr lang="en-US" sz="1500" b="1" dirty="0">
                <a:solidFill>
                  <a:schemeClr val="tx1">
                    <a:lumMod val="75000"/>
                    <a:lumOff val="25000"/>
                  </a:schemeClr>
                </a:solidFill>
              </a:rPr>
              <a:t>Discuss. </a:t>
            </a: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2800" b="1" dirty="0">
                <a:solidFill>
                  <a:schemeClr val="tx1">
                    <a:lumMod val="75000"/>
                    <a:lumOff val="25000"/>
                  </a:schemeClr>
                </a:solidFill>
              </a:rPr>
              <a:t>Philanthropist</a:t>
            </a:r>
            <a:r>
              <a:rPr lang="en-US" sz="1500" dirty="0">
                <a:solidFill>
                  <a:schemeClr val="tx1">
                    <a:lumMod val="75000"/>
                    <a:lumOff val="25000"/>
                  </a:schemeClr>
                </a:solidFill>
              </a:rPr>
              <a:t> – their financial personality suggests they are extremely caring. But could their financial personality be vulnerable to a fraudster that attempts to take advantage of that caring personality? Discuss. </a:t>
            </a:r>
          </a:p>
          <a:p>
            <a:pPr>
              <a:lnSpc>
                <a:spcPct val="90000"/>
              </a:lnSpc>
              <a:spcBef>
                <a:spcPts val="1000"/>
              </a:spcBef>
              <a:buClr>
                <a:schemeClr val="accent1"/>
              </a:buClr>
              <a:buSzPct val="80000"/>
              <a:buFont typeface="Wingdings 3" charset="2"/>
              <a:buChar char=""/>
            </a:pPr>
            <a:r>
              <a:rPr lang="en-US" sz="2800" b="1" dirty="0">
                <a:solidFill>
                  <a:schemeClr val="tx1">
                    <a:lumMod val="75000"/>
                    <a:lumOff val="25000"/>
                  </a:schemeClr>
                </a:solidFill>
              </a:rPr>
              <a:t>Contemporary</a:t>
            </a:r>
            <a:r>
              <a:rPr lang="en-US" sz="1500" dirty="0">
                <a:solidFill>
                  <a:schemeClr val="tx1">
                    <a:lumMod val="75000"/>
                    <a:lumOff val="25000"/>
                  </a:schemeClr>
                </a:solidFill>
              </a:rPr>
              <a:t>– do you feel there is any fraud risk that you can identify? Discuss. </a:t>
            </a: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pPr>
            <a:r>
              <a:rPr lang="en-US" sz="1500" b="1" dirty="0">
                <a:solidFill>
                  <a:schemeClr val="tx1">
                    <a:lumMod val="75000"/>
                    <a:lumOff val="25000"/>
                  </a:schemeClr>
                </a:solidFill>
              </a:rPr>
              <a:t>Resource for fraud awareness: </a:t>
            </a:r>
          </a:p>
          <a:p>
            <a:pPr>
              <a:lnSpc>
                <a:spcPct val="90000"/>
              </a:lnSpc>
              <a:spcBef>
                <a:spcPts val="1000"/>
              </a:spcBef>
              <a:buClr>
                <a:schemeClr val="accent1"/>
              </a:buClr>
              <a:buSzPct val="80000"/>
            </a:pPr>
            <a:r>
              <a:rPr lang="en-US" sz="1500" b="1" dirty="0">
                <a:solidFill>
                  <a:srgbClr val="0070C0"/>
                </a:solidFill>
              </a:rPr>
              <a:t>www.fraudsmart.ie</a:t>
            </a:r>
          </a:p>
        </p:txBody>
      </p:sp>
    </p:spTree>
    <p:extLst>
      <p:ext uri="{BB962C8B-B14F-4D97-AF65-F5344CB8AC3E}">
        <p14:creationId xmlns:p14="http://schemas.microsoft.com/office/powerpoint/2010/main" val="90290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047F9B-48E9-CA05-E73D-4F011FCC872B}"/>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1" name="Rectangle 2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2F8C3DF-1B82-CFD5-0C20-9CCE0847DA5F}"/>
              </a:ext>
            </a:extLst>
          </p:cNvPr>
          <p:cNvSpPr>
            <a:spLocks noGrp="1"/>
          </p:cNvSpPr>
          <p:nvPr>
            <p:ph type="ctrTitle"/>
          </p:nvPr>
        </p:nvSpPr>
        <p:spPr>
          <a:xfrm>
            <a:off x="1286933" y="609600"/>
            <a:ext cx="10197494" cy="1099457"/>
          </a:xfrm>
        </p:spPr>
        <p:txBody>
          <a:bodyPr vert="horz" lIns="91440" tIns="45720" rIns="91440" bIns="45720" rtlCol="0" anchor="t">
            <a:normAutofit/>
          </a:bodyPr>
          <a:lstStyle/>
          <a:p>
            <a:pPr algn="l">
              <a:lnSpc>
                <a:spcPct val="90000"/>
              </a:lnSpc>
            </a:pPr>
            <a:r>
              <a:rPr lang="en-US" sz="3600" b="1" dirty="0"/>
              <a:t>Activity – important quotes about money and their meaning.  Class Discussion</a:t>
            </a:r>
            <a:endParaRPr lang="en-US" sz="3600" b="1"/>
          </a:p>
        </p:txBody>
      </p:sp>
      <p:sp>
        <p:nvSpPr>
          <p:cNvPr id="23" name="Isosceles Triangle 2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5" name="Isosceles Triangle 2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aphicFrame>
        <p:nvGraphicFramePr>
          <p:cNvPr id="5" name="TextBox 1">
            <a:extLst>
              <a:ext uri="{FF2B5EF4-FFF2-40B4-BE49-F238E27FC236}">
                <a16:creationId xmlns:a16="http://schemas.microsoft.com/office/drawing/2014/main" id="{C33D8A8B-6C01-B977-437D-A659AD7FFCE7}"/>
              </a:ext>
            </a:extLst>
          </p:cNvPr>
          <p:cNvGraphicFramePr/>
          <p:nvPr>
            <p:extLst>
              <p:ext uri="{D42A27DB-BD31-4B8C-83A1-F6EECF244321}">
                <p14:modId xmlns:p14="http://schemas.microsoft.com/office/powerpoint/2010/main" val="5551997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079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A9A40-427D-EAFC-80F4-60A31BA5520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BE81687-CD47-2823-DDB5-7FC451DBB5B2}"/>
              </a:ext>
            </a:extLst>
          </p:cNvPr>
          <p:cNvSpPr>
            <a:spLocks noGrp="1"/>
          </p:cNvSpPr>
          <p:nvPr>
            <p:ph type="ctrTitle"/>
          </p:nvPr>
        </p:nvSpPr>
        <p:spPr>
          <a:xfrm>
            <a:off x="1286933" y="609600"/>
            <a:ext cx="10197494" cy="1099457"/>
          </a:xfrm>
        </p:spPr>
        <p:txBody>
          <a:bodyPr vert="horz" lIns="91440" tIns="45720" rIns="91440" bIns="45720" rtlCol="0" anchor="t">
            <a:normAutofit/>
          </a:bodyPr>
          <a:lstStyle/>
          <a:p>
            <a:pPr algn="l">
              <a:lnSpc>
                <a:spcPct val="90000"/>
              </a:lnSpc>
            </a:pPr>
            <a:r>
              <a:rPr lang="en-US" sz="3600" b="1" dirty="0"/>
              <a:t>Activity – important quotes about money and their meaning.  </a:t>
            </a:r>
            <a:r>
              <a:rPr lang="en-US" sz="3600" b="1" dirty="0">
                <a:solidFill>
                  <a:srgbClr val="FF0000"/>
                </a:solidFill>
              </a:rPr>
              <a:t>Teacher Prompt</a:t>
            </a:r>
          </a:p>
        </p:txBody>
      </p:sp>
      <p:graphicFrame>
        <p:nvGraphicFramePr>
          <p:cNvPr id="5" name="TextBox 1">
            <a:extLst>
              <a:ext uri="{FF2B5EF4-FFF2-40B4-BE49-F238E27FC236}">
                <a16:creationId xmlns:a16="http://schemas.microsoft.com/office/drawing/2014/main" id="{9B09154D-6B7F-E9F2-8245-A15D1DAABEF4}"/>
              </a:ext>
            </a:extLst>
          </p:cNvPr>
          <p:cNvGraphicFramePr/>
          <p:nvPr>
            <p:extLst>
              <p:ext uri="{D42A27DB-BD31-4B8C-83A1-F6EECF244321}">
                <p14:modId xmlns:p14="http://schemas.microsoft.com/office/powerpoint/2010/main" val="113378558"/>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393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69CAF3-D42F-3CC4-FA0A-8714AF07298F}"/>
            </a:ext>
          </a:extLst>
        </p:cNvPr>
        <p:cNvGrpSpPr/>
        <p:nvPr/>
      </p:nvGrpSpPr>
      <p:grpSpPr>
        <a:xfrm>
          <a:off x="0" y="0"/>
          <a:ext cx="0" cy="0"/>
          <a:chOff x="0" y="0"/>
          <a:chExt cx="0" cy="0"/>
        </a:xfrm>
      </p:grpSpPr>
      <p:grpSp>
        <p:nvGrpSpPr>
          <p:cNvPr id="51" name="Group 5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2" name="Straight Connector 5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6" name="Isosceles Triangle 5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60" name="Isosceles Triangle 5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61" name="Isosceles Triangle 6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63" name="Rectangle 6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5" name="Rectangle 6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7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75" name="Isosceles Triangle 7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7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79" name="Isosceles Triangle 7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81" name="Freeform: Shape 8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D49B890-E26E-94C4-ED7B-F6947A46CC94}"/>
              </a:ext>
            </a:extLst>
          </p:cNvPr>
          <p:cNvSpPr>
            <a:spLocks noGrp="1"/>
          </p:cNvSpPr>
          <p:nvPr>
            <p:ph type="ctrTitle"/>
          </p:nvPr>
        </p:nvSpPr>
        <p:spPr>
          <a:xfrm>
            <a:off x="7181723" y="609600"/>
            <a:ext cx="4512989" cy="2227730"/>
          </a:xfrm>
        </p:spPr>
        <p:txBody>
          <a:bodyPr vert="horz" lIns="91440" tIns="45720" rIns="91440" bIns="45720" rtlCol="0" anchor="ctr">
            <a:normAutofit/>
          </a:bodyPr>
          <a:lstStyle/>
          <a:p>
            <a:pPr algn="l"/>
            <a:r>
              <a:rPr lang="en-US" sz="3600" b="1">
                <a:solidFill>
                  <a:srgbClr val="FFFFFF"/>
                </a:solidFill>
              </a:rPr>
              <a:t>Activity – setting and achieving financial goals</a:t>
            </a:r>
          </a:p>
        </p:txBody>
      </p:sp>
      <p:pic>
        <p:nvPicPr>
          <p:cNvPr id="5" name="Graphic 4" descr="Euro with solid fill">
            <a:extLst>
              <a:ext uri="{FF2B5EF4-FFF2-40B4-BE49-F238E27FC236}">
                <a16:creationId xmlns:a16="http://schemas.microsoft.com/office/drawing/2014/main" id="{73159FF1-312C-4FA8-1BF6-1E20D29252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251" y="1545062"/>
            <a:ext cx="3856774" cy="3856774"/>
          </a:xfrm>
          <a:prstGeom prst="rect">
            <a:avLst/>
          </a:prstGeom>
        </p:spPr>
      </p:pic>
      <p:sp>
        <p:nvSpPr>
          <p:cNvPr id="3" name="TextBox 2">
            <a:extLst>
              <a:ext uri="{FF2B5EF4-FFF2-40B4-BE49-F238E27FC236}">
                <a16:creationId xmlns:a16="http://schemas.microsoft.com/office/drawing/2014/main" id="{51C5DE33-CB7C-FE03-8AA9-94DD7120A267}"/>
              </a:ext>
            </a:extLst>
          </p:cNvPr>
          <p:cNvSpPr txBox="1"/>
          <p:nvPr/>
        </p:nvSpPr>
        <p:spPr>
          <a:xfrm>
            <a:off x="7181725" y="2837329"/>
            <a:ext cx="4512988" cy="3317938"/>
          </a:xfrm>
          <a:prstGeom prst="rect">
            <a:avLst/>
          </a:prstGeom>
        </p:spPr>
        <p:txBody>
          <a:bodyPr vert="horz" lIns="91440" tIns="45720" rIns="91440" bIns="45720" rtlCol="0" anchor="t">
            <a:normAutofit/>
          </a:bodyPr>
          <a:lstStyle/>
          <a:p>
            <a:pPr>
              <a:lnSpc>
                <a:spcPct val="90000"/>
              </a:lnSpc>
              <a:spcBef>
                <a:spcPts val="1000"/>
              </a:spcBef>
              <a:buClr>
                <a:schemeClr val="accent1"/>
              </a:buClr>
              <a:buSzPct val="80000"/>
              <a:buFont typeface="Wingdings 3" charset="2"/>
              <a:buChar char=""/>
            </a:pPr>
            <a:r>
              <a:rPr lang="en-US" sz="1300">
                <a:solidFill>
                  <a:srgbClr val="FFFFFF"/>
                </a:solidFill>
              </a:rPr>
              <a:t>While there are many ways to both earn and receive money, for the vast majority of people, it is finite – in other words, it can run out. That is why it is so important to manage it. In this exercise, the objective is to put a structure in place to manage it. And more important, learn how to set, and reach financial goals. </a:t>
            </a:r>
          </a:p>
          <a:p>
            <a:pPr>
              <a:lnSpc>
                <a:spcPct val="90000"/>
              </a:lnSpc>
              <a:spcBef>
                <a:spcPts val="1000"/>
              </a:spcBef>
              <a:buClr>
                <a:schemeClr val="accent1"/>
              </a:buClr>
              <a:buSzPct val="80000"/>
              <a:buFont typeface="Wingdings 3" charset="2"/>
              <a:buChar char=""/>
            </a:pPr>
            <a:r>
              <a:rPr lang="en-US" sz="1300">
                <a:solidFill>
                  <a:srgbClr val="FFFFFF"/>
                </a:solidFill>
              </a:rPr>
              <a:t>Introducing the SMART approach</a:t>
            </a:r>
          </a:p>
          <a:p>
            <a:pPr marL="342900" indent="-342900">
              <a:lnSpc>
                <a:spcPct val="90000"/>
              </a:lnSpc>
              <a:spcBef>
                <a:spcPts val="1000"/>
              </a:spcBef>
              <a:buClr>
                <a:schemeClr val="accent1"/>
              </a:buClr>
              <a:buSzPct val="80000"/>
              <a:buFont typeface="Wingdings 3" charset="2"/>
              <a:buChar char=""/>
            </a:pPr>
            <a:r>
              <a:rPr lang="en-US" sz="1300">
                <a:solidFill>
                  <a:srgbClr val="FFFFFF"/>
                </a:solidFill>
              </a:rPr>
              <a:t>Is your goal SPECIFIC</a:t>
            </a:r>
          </a:p>
          <a:p>
            <a:pPr marL="342900" indent="-342900">
              <a:lnSpc>
                <a:spcPct val="90000"/>
              </a:lnSpc>
              <a:spcBef>
                <a:spcPts val="1000"/>
              </a:spcBef>
              <a:buClr>
                <a:schemeClr val="accent1"/>
              </a:buClr>
              <a:buSzPct val="80000"/>
              <a:buFont typeface="Wingdings 3" charset="2"/>
              <a:buChar char=""/>
            </a:pPr>
            <a:r>
              <a:rPr lang="en-US" sz="1300">
                <a:solidFill>
                  <a:srgbClr val="FFFFFF"/>
                </a:solidFill>
              </a:rPr>
              <a:t>Is your goal MEASURABLE</a:t>
            </a:r>
          </a:p>
          <a:p>
            <a:pPr marL="342900" indent="-342900">
              <a:lnSpc>
                <a:spcPct val="90000"/>
              </a:lnSpc>
              <a:spcBef>
                <a:spcPts val="1000"/>
              </a:spcBef>
              <a:buClr>
                <a:schemeClr val="accent1"/>
              </a:buClr>
              <a:buSzPct val="80000"/>
              <a:buFont typeface="Wingdings 3" charset="2"/>
              <a:buChar char=""/>
            </a:pPr>
            <a:r>
              <a:rPr lang="en-US" sz="1300">
                <a:solidFill>
                  <a:srgbClr val="FFFFFF"/>
                </a:solidFill>
              </a:rPr>
              <a:t>Is your goal ACTIONABLE</a:t>
            </a:r>
          </a:p>
          <a:p>
            <a:pPr marL="342900" indent="-342900">
              <a:lnSpc>
                <a:spcPct val="90000"/>
              </a:lnSpc>
              <a:spcBef>
                <a:spcPts val="1000"/>
              </a:spcBef>
              <a:buClr>
                <a:schemeClr val="accent1"/>
              </a:buClr>
              <a:buSzPct val="80000"/>
              <a:buFont typeface="Wingdings 3" charset="2"/>
              <a:buChar char=""/>
            </a:pPr>
            <a:r>
              <a:rPr lang="en-US" sz="1300">
                <a:solidFill>
                  <a:srgbClr val="FFFFFF"/>
                </a:solidFill>
              </a:rPr>
              <a:t>Is your goal REALISTIC</a:t>
            </a:r>
          </a:p>
          <a:p>
            <a:pPr marL="342900" indent="-342900">
              <a:lnSpc>
                <a:spcPct val="90000"/>
              </a:lnSpc>
              <a:spcBef>
                <a:spcPts val="1000"/>
              </a:spcBef>
              <a:buClr>
                <a:schemeClr val="accent1"/>
              </a:buClr>
              <a:buSzPct val="80000"/>
              <a:buFont typeface="Wingdings 3" charset="2"/>
              <a:buChar char=""/>
            </a:pPr>
            <a:r>
              <a:rPr lang="en-US" sz="1300">
                <a:solidFill>
                  <a:srgbClr val="FFFFFF"/>
                </a:solidFill>
              </a:rPr>
              <a:t>Is your goal TIME-BOUND</a:t>
            </a:r>
          </a:p>
          <a:p>
            <a:pPr marL="342900" indent="-342900">
              <a:lnSpc>
                <a:spcPct val="90000"/>
              </a:lnSpc>
              <a:spcBef>
                <a:spcPts val="1000"/>
              </a:spcBef>
              <a:buClr>
                <a:schemeClr val="accent1"/>
              </a:buClr>
              <a:buSzPct val="80000"/>
              <a:buFont typeface="Wingdings 3" charset="2"/>
              <a:buChar char=""/>
            </a:pPr>
            <a:endParaRPr lang="en-US" sz="1300">
              <a:solidFill>
                <a:srgbClr val="FFFFFF"/>
              </a:solidFill>
            </a:endParaRPr>
          </a:p>
          <a:p>
            <a:pPr marL="342900" indent="-342900">
              <a:lnSpc>
                <a:spcPct val="90000"/>
              </a:lnSpc>
              <a:spcBef>
                <a:spcPts val="1000"/>
              </a:spcBef>
              <a:buClr>
                <a:schemeClr val="accent1"/>
              </a:buClr>
              <a:buSzPct val="80000"/>
              <a:buFont typeface="Wingdings 3" charset="2"/>
              <a:buChar char=""/>
            </a:pPr>
            <a:endParaRPr lang="en-US" sz="1300">
              <a:solidFill>
                <a:srgbClr val="FFFFFF"/>
              </a:solidFill>
            </a:endParaRPr>
          </a:p>
        </p:txBody>
      </p:sp>
    </p:spTree>
    <p:extLst>
      <p:ext uri="{BB962C8B-B14F-4D97-AF65-F5344CB8AC3E}">
        <p14:creationId xmlns:p14="http://schemas.microsoft.com/office/powerpoint/2010/main" val="31925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C5E0DF-3D7A-3082-8DEC-274580513A4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2" name="Rectangle 2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4" name="Isosceles Triangle 3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8" name="Isosceles Triangle 3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0" name="Freeform: Shape 3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F53087A-20A3-1356-3F42-0A0DF5A8235B}"/>
              </a:ext>
            </a:extLst>
          </p:cNvPr>
          <p:cNvSpPr>
            <a:spLocks noGrp="1"/>
          </p:cNvSpPr>
          <p:nvPr>
            <p:ph type="ctrTitle"/>
          </p:nvPr>
        </p:nvSpPr>
        <p:spPr>
          <a:xfrm>
            <a:off x="7181723" y="609600"/>
            <a:ext cx="4512989" cy="2227730"/>
          </a:xfrm>
        </p:spPr>
        <p:txBody>
          <a:bodyPr vert="horz" lIns="91440" tIns="45720" rIns="91440" bIns="45720" rtlCol="0" anchor="ctr">
            <a:normAutofit/>
          </a:bodyPr>
          <a:lstStyle/>
          <a:p>
            <a:pPr algn="l"/>
            <a:r>
              <a:rPr lang="en-US" sz="3600" b="1">
                <a:solidFill>
                  <a:srgbClr val="FFFFFF"/>
                </a:solidFill>
              </a:rPr>
              <a:t>Activity – setting and achieving financial goals</a:t>
            </a:r>
          </a:p>
        </p:txBody>
      </p:sp>
      <p:pic>
        <p:nvPicPr>
          <p:cNvPr id="7" name="Graphic 6" descr="Bullseye">
            <a:extLst>
              <a:ext uri="{FF2B5EF4-FFF2-40B4-BE49-F238E27FC236}">
                <a16:creationId xmlns:a16="http://schemas.microsoft.com/office/drawing/2014/main" id="{94607753-12C6-4423-F2F8-79FC554DED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251" y="1545062"/>
            <a:ext cx="3856774" cy="3856774"/>
          </a:xfrm>
          <a:prstGeom prst="rect">
            <a:avLst/>
          </a:prstGeom>
        </p:spPr>
      </p:pic>
      <p:sp>
        <p:nvSpPr>
          <p:cNvPr id="3" name="TextBox 2">
            <a:extLst>
              <a:ext uri="{FF2B5EF4-FFF2-40B4-BE49-F238E27FC236}">
                <a16:creationId xmlns:a16="http://schemas.microsoft.com/office/drawing/2014/main" id="{C6ADC61D-C011-C3C6-28FD-1579C072B88A}"/>
              </a:ext>
            </a:extLst>
          </p:cNvPr>
          <p:cNvSpPr txBox="1"/>
          <p:nvPr/>
        </p:nvSpPr>
        <p:spPr>
          <a:xfrm>
            <a:off x="7181725" y="2837329"/>
            <a:ext cx="4512988" cy="3317938"/>
          </a:xfrm>
          <a:prstGeom prst="rect">
            <a:avLst/>
          </a:prstGeom>
        </p:spPr>
        <p:txBody>
          <a:bodyPr vert="horz" lIns="91440" tIns="45720" rIns="91440" bIns="45720" rtlCol="0" anchor="t">
            <a:normAutofit/>
          </a:bodyPr>
          <a:lstStyle/>
          <a:p>
            <a:pPr>
              <a:lnSpc>
                <a:spcPct val="90000"/>
              </a:lnSpc>
              <a:spcBef>
                <a:spcPts val="1000"/>
              </a:spcBef>
              <a:buClr>
                <a:schemeClr val="accent1"/>
              </a:buClr>
              <a:buSzPct val="80000"/>
              <a:buFont typeface="Wingdings 3" charset="2"/>
              <a:buChar char=""/>
            </a:pPr>
            <a:r>
              <a:rPr lang="en-US" sz="1500">
                <a:solidFill>
                  <a:srgbClr val="FFFFFF"/>
                </a:solidFill>
              </a:rPr>
              <a:t>Applying the SMART approach to setting financial goals in the real world</a:t>
            </a:r>
          </a:p>
          <a:p>
            <a:pPr marL="342900" indent="-342900">
              <a:lnSpc>
                <a:spcPct val="90000"/>
              </a:lnSpc>
              <a:spcBef>
                <a:spcPts val="1000"/>
              </a:spcBef>
              <a:buClr>
                <a:schemeClr val="accent1"/>
              </a:buClr>
              <a:buSzPct val="80000"/>
              <a:buFont typeface="Wingdings 3" charset="2"/>
              <a:buChar char=""/>
            </a:pPr>
            <a:r>
              <a:rPr lang="en-US" sz="1500">
                <a:solidFill>
                  <a:srgbClr val="FFFFFF"/>
                </a:solidFill>
              </a:rPr>
              <a:t>Is your goal SPECIFIC – what is the objective of saving?</a:t>
            </a:r>
          </a:p>
          <a:p>
            <a:pPr marL="342900" indent="-342900">
              <a:lnSpc>
                <a:spcPct val="90000"/>
              </a:lnSpc>
              <a:spcBef>
                <a:spcPts val="1000"/>
              </a:spcBef>
              <a:buClr>
                <a:schemeClr val="accent1"/>
              </a:buClr>
              <a:buSzPct val="80000"/>
              <a:buFont typeface="Wingdings 3" charset="2"/>
              <a:buChar char=""/>
            </a:pPr>
            <a:r>
              <a:rPr lang="en-US" sz="1500">
                <a:solidFill>
                  <a:srgbClr val="FFFFFF"/>
                </a:solidFill>
              </a:rPr>
              <a:t>Is your goal MEASURABLE – how much will you need to save?</a:t>
            </a:r>
          </a:p>
          <a:p>
            <a:pPr marL="342900" indent="-342900">
              <a:lnSpc>
                <a:spcPct val="90000"/>
              </a:lnSpc>
              <a:spcBef>
                <a:spcPts val="1000"/>
              </a:spcBef>
              <a:buClr>
                <a:schemeClr val="accent1"/>
              </a:buClr>
              <a:buSzPct val="80000"/>
              <a:buFont typeface="Wingdings 3" charset="2"/>
              <a:buChar char=""/>
            </a:pPr>
            <a:r>
              <a:rPr lang="en-US" sz="1500">
                <a:solidFill>
                  <a:srgbClr val="FFFFFF"/>
                </a:solidFill>
              </a:rPr>
              <a:t>Is your goal ACTIONABLE – do you have the money to save?</a:t>
            </a:r>
          </a:p>
          <a:p>
            <a:pPr marL="342900" indent="-342900">
              <a:lnSpc>
                <a:spcPct val="90000"/>
              </a:lnSpc>
              <a:spcBef>
                <a:spcPts val="1000"/>
              </a:spcBef>
              <a:buClr>
                <a:schemeClr val="accent1"/>
              </a:buClr>
              <a:buSzPct val="80000"/>
              <a:buFont typeface="Wingdings 3" charset="2"/>
              <a:buChar char=""/>
            </a:pPr>
            <a:r>
              <a:rPr lang="en-US" sz="1500">
                <a:solidFill>
                  <a:srgbClr val="FFFFFF"/>
                </a:solidFill>
              </a:rPr>
              <a:t>Is your goal REALISTIC – is the savings goal within reach?</a:t>
            </a:r>
          </a:p>
          <a:p>
            <a:pPr marL="342900" indent="-342900">
              <a:lnSpc>
                <a:spcPct val="90000"/>
              </a:lnSpc>
              <a:spcBef>
                <a:spcPts val="1000"/>
              </a:spcBef>
              <a:buClr>
                <a:schemeClr val="accent1"/>
              </a:buClr>
              <a:buSzPct val="80000"/>
              <a:buFont typeface="Wingdings 3" charset="2"/>
              <a:buChar char=""/>
            </a:pPr>
            <a:r>
              <a:rPr lang="en-US" sz="1500">
                <a:solidFill>
                  <a:srgbClr val="FFFFFF"/>
                </a:solidFill>
              </a:rPr>
              <a:t>Is your goal TIME-BOUND – how long to reach your financial goal?</a:t>
            </a:r>
          </a:p>
          <a:p>
            <a:pPr marL="342900" indent="-342900">
              <a:lnSpc>
                <a:spcPct val="90000"/>
              </a:lnSpc>
              <a:spcBef>
                <a:spcPts val="1000"/>
              </a:spcBef>
              <a:buClr>
                <a:schemeClr val="accent1"/>
              </a:buClr>
              <a:buSzPct val="80000"/>
              <a:buFont typeface="Wingdings 3" charset="2"/>
              <a:buChar char=""/>
            </a:pPr>
            <a:endParaRPr lang="en-US" sz="1500">
              <a:solidFill>
                <a:srgbClr val="FFFFFF"/>
              </a:solidFill>
            </a:endParaRPr>
          </a:p>
          <a:p>
            <a:pPr marL="342900" indent="-342900">
              <a:lnSpc>
                <a:spcPct val="90000"/>
              </a:lnSpc>
              <a:spcBef>
                <a:spcPts val="1000"/>
              </a:spcBef>
              <a:buClr>
                <a:schemeClr val="accent1"/>
              </a:buClr>
              <a:buSzPct val="80000"/>
              <a:buFont typeface="Wingdings 3" charset="2"/>
              <a:buChar char=""/>
            </a:pPr>
            <a:endParaRPr lang="en-US" sz="1500">
              <a:solidFill>
                <a:srgbClr val="FFFFFF"/>
              </a:solidFill>
            </a:endParaRPr>
          </a:p>
        </p:txBody>
      </p:sp>
    </p:spTree>
    <p:extLst>
      <p:ext uri="{BB962C8B-B14F-4D97-AF65-F5344CB8AC3E}">
        <p14:creationId xmlns:p14="http://schemas.microsoft.com/office/powerpoint/2010/main" val="246336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ACF124-295A-9DB8-8F57-66F1D03AAE8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pic>
        <p:nvPicPr>
          <p:cNvPr id="4" name="Picture 3">
            <a:extLst>
              <a:ext uri="{FF2B5EF4-FFF2-40B4-BE49-F238E27FC236}">
                <a16:creationId xmlns:a16="http://schemas.microsoft.com/office/drawing/2014/main" id="{C67A31EA-3A3D-CB76-76C7-FA6DA0A8C36B}"/>
              </a:ext>
            </a:extLst>
          </p:cNvPr>
          <p:cNvPicPr>
            <a:picLocks noChangeAspect="1"/>
          </p:cNvPicPr>
          <p:nvPr/>
        </p:nvPicPr>
        <p:blipFill>
          <a:blip r:embed="rId2"/>
          <a:srcRect l="2821" r="20070" b="-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1">
            <a:extLst>
              <a:ext uri="{FF2B5EF4-FFF2-40B4-BE49-F238E27FC236}">
                <a16:creationId xmlns:a16="http://schemas.microsoft.com/office/drawing/2014/main" id="{CD55F806-5AAB-424F-9306-89EEC8E85234}"/>
              </a:ext>
            </a:extLst>
          </p:cNvPr>
          <p:cNvSpPr>
            <a:spLocks noGrp="1"/>
          </p:cNvSpPr>
          <p:nvPr>
            <p:ph type="ctrTitle"/>
          </p:nvPr>
        </p:nvSpPr>
        <p:spPr>
          <a:xfrm>
            <a:off x="677333" y="609600"/>
            <a:ext cx="3851123" cy="1320800"/>
          </a:xfrm>
        </p:spPr>
        <p:txBody>
          <a:bodyPr vert="horz" lIns="91440" tIns="45720" rIns="91440" bIns="45720" rtlCol="0" anchor="t">
            <a:normAutofit fontScale="90000"/>
          </a:bodyPr>
          <a:lstStyle/>
          <a:p>
            <a:pPr algn="l">
              <a:lnSpc>
                <a:spcPct val="90000"/>
              </a:lnSpc>
            </a:pPr>
            <a:r>
              <a:rPr lang="en-US" sz="2800" b="1" dirty="0"/>
              <a:t>Class Discussion 1</a:t>
            </a:r>
            <a:br>
              <a:rPr lang="en-US" sz="2800" b="1" dirty="0"/>
            </a:br>
            <a:br>
              <a:rPr lang="en-US" sz="2800" b="1" dirty="0"/>
            </a:br>
            <a:r>
              <a:rPr lang="en-US" sz="2800" b="1" dirty="0"/>
              <a:t>Do you know what the following terms mean?</a:t>
            </a:r>
          </a:p>
        </p:txBody>
      </p:sp>
      <p:sp>
        <p:nvSpPr>
          <p:cNvPr id="2" name="TextBox 1">
            <a:extLst>
              <a:ext uri="{FF2B5EF4-FFF2-40B4-BE49-F238E27FC236}">
                <a16:creationId xmlns:a16="http://schemas.microsoft.com/office/drawing/2014/main" id="{780EE18D-E87E-0246-BEA1-9F3EA90B837D}"/>
              </a:ext>
            </a:extLst>
          </p:cNvPr>
          <p:cNvSpPr txBox="1"/>
          <p:nvPr/>
        </p:nvSpPr>
        <p:spPr>
          <a:xfrm>
            <a:off x="677334" y="2160589"/>
            <a:ext cx="3851122" cy="3880773"/>
          </a:xfrm>
          <a:prstGeom prst="rect">
            <a:avLst/>
          </a:prstGeom>
        </p:spPr>
        <p:txBody>
          <a:bodyPr vert="horz" lIns="91440" tIns="45720" rIns="91440" bIns="45720" rtlCol="0">
            <a:normAutofit/>
          </a:bodyPr>
          <a:lstStyle/>
          <a:p>
            <a:pPr marL="342900" indent="-342900">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Minimum Wage</a:t>
            </a:r>
          </a:p>
          <a:p>
            <a:pPr marL="342900" indent="-342900">
              <a:lnSpc>
                <a:spcPct val="90000"/>
              </a:lnSpc>
              <a:spcBef>
                <a:spcPts val="1000"/>
              </a:spcBef>
              <a:buClr>
                <a:schemeClr val="accent1"/>
              </a:buClr>
              <a:buSzPct val="80000"/>
              <a:buFont typeface="Wingdings 3" charset="2"/>
              <a:buChar char=""/>
            </a:pPr>
            <a:endParaRPr lang="en-US" sz="1100" dirty="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Earned Interest</a:t>
            </a:r>
          </a:p>
          <a:p>
            <a:pPr marL="342900" indent="-342900">
              <a:lnSpc>
                <a:spcPct val="90000"/>
              </a:lnSpc>
              <a:spcBef>
                <a:spcPts val="1000"/>
              </a:spcBef>
              <a:buClr>
                <a:schemeClr val="accent1"/>
              </a:buClr>
              <a:buSzPct val="80000"/>
              <a:buFont typeface="Wingdings 3" charset="2"/>
              <a:buChar char=""/>
            </a:pPr>
            <a:endParaRPr lang="en-US" sz="1100" dirty="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PAYE Earner</a:t>
            </a:r>
          </a:p>
          <a:p>
            <a:pPr marL="342900" indent="-342900">
              <a:lnSpc>
                <a:spcPct val="90000"/>
              </a:lnSpc>
              <a:spcBef>
                <a:spcPts val="1000"/>
              </a:spcBef>
              <a:buClr>
                <a:schemeClr val="accent1"/>
              </a:buClr>
              <a:buSzPct val="80000"/>
              <a:buFont typeface="Wingdings 3" charset="2"/>
              <a:buChar char=""/>
            </a:pPr>
            <a:endParaRPr lang="en-US" sz="1100" dirty="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“My finances are in the RED”</a:t>
            </a:r>
          </a:p>
          <a:p>
            <a:pPr marL="342900" indent="-342900">
              <a:lnSpc>
                <a:spcPct val="90000"/>
              </a:lnSpc>
              <a:spcBef>
                <a:spcPts val="1000"/>
              </a:spcBef>
              <a:buClr>
                <a:schemeClr val="accent1"/>
              </a:buClr>
              <a:buSzPct val="80000"/>
              <a:buFont typeface="Wingdings 3" charset="2"/>
              <a:buChar char=""/>
            </a:pPr>
            <a:endParaRPr lang="en-US" sz="1100" dirty="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Financial Fraud</a:t>
            </a:r>
          </a:p>
          <a:p>
            <a:pPr>
              <a:lnSpc>
                <a:spcPct val="90000"/>
              </a:lnSpc>
              <a:spcBef>
                <a:spcPts val="1000"/>
              </a:spcBef>
              <a:buClr>
                <a:schemeClr val="accent1"/>
              </a:buClr>
              <a:buSzPct val="80000"/>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Have you ever been in the company of someone that has used those terms? List examples ______________</a:t>
            </a:r>
          </a:p>
          <a:p>
            <a:pPr>
              <a:lnSpc>
                <a:spcPct val="90000"/>
              </a:lnSpc>
              <a:spcBef>
                <a:spcPts val="1000"/>
              </a:spcBef>
              <a:buClr>
                <a:schemeClr val="accent1"/>
              </a:buClr>
              <a:buSzPct val="80000"/>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Are there other financial terms you may have come across that you would like to learn more about _______</a:t>
            </a:r>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Tree>
    <p:extLst>
      <p:ext uri="{BB962C8B-B14F-4D97-AF65-F5344CB8AC3E}">
        <p14:creationId xmlns:p14="http://schemas.microsoft.com/office/powerpoint/2010/main" val="14341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3720AA-C566-CFC4-662D-3CE0E22644C2}"/>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1" name="Rectangle 2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057BD0-C098-CFEA-90A1-532981FE8B15}"/>
              </a:ext>
            </a:extLst>
          </p:cNvPr>
          <p:cNvSpPr>
            <a:spLocks noGrp="1"/>
          </p:cNvSpPr>
          <p:nvPr>
            <p:ph type="ctrTitle"/>
          </p:nvPr>
        </p:nvSpPr>
        <p:spPr>
          <a:xfrm>
            <a:off x="652481" y="1382486"/>
            <a:ext cx="3547581" cy="4093028"/>
          </a:xfrm>
        </p:spPr>
        <p:txBody>
          <a:bodyPr vert="horz" lIns="91440" tIns="45720" rIns="91440" bIns="45720" rtlCol="0" anchor="ctr">
            <a:normAutofit/>
          </a:bodyPr>
          <a:lstStyle/>
          <a:p>
            <a:pPr algn="l"/>
            <a:r>
              <a:rPr lang="en-US" sz="4400" b="1"/>
              <a:t>Activity – class discussion</a:t>
            </a:r>
          </a:p>
        </p:txBody>
      </p:sp>
      <p:grpSp>
        <p:nvGrpSpPr>
          <p:cNvPr id="23" name="Group 2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56704BB1-988A-F309-0660-D9C10ED2FCCE}"/>
              </a:ext>
            </a:extLst>
          </p:cNvPr>
          <p:cNvGraphicFramePr/>
          <p:nvPr>
            <p:extLst>
              <p:ext uri="{D42A27DB-BD31-4B8C-83A1-F6EECF244321}">
                <p14:modId xmlns:p14="http://schemas.microsoft.com/office/powerpoint/2010/main" val="799361495"/>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984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4B89D09-A43A-E029-C727-55B5D8F4545B}"/>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0" name="Rectangle 1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6" name="Isosceles Triangle 3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6B8C52F8-7970-20A8-DFBE-96A8B6674387}"/>
              </a:ext>
            </a:extLst>
          </p:cNvPr>
          <p:cNvSpPr>
            <a:spLocks noGrp="1"/>
          </p:cNvSpPr>
          <p:nvPr>
            <p:ph type="ctrTitle"/>
          </p:nvPr>
        </p:nvSpPr>
        <p:spPr>
          <a:xfrm>
            <a:off x="677334" y="609600"/>
            <a:ext cx="3843375" cy="5175624"/>
          </a:xfrm>
        </p:spPr>
        <p:txBody>
          <a:bodyPr vert="horz" lIns="91440" tIns="45720" rIns="91440" bIns="45720" rtlCol="0" anchor="ctr">
            <a:normAutofit/>
          </a:bodyPr>
          <a:lstStyle/>
          <a:p>
            <a:pPr algn="l"/>
            <a:r>
              <a:rPr lang="en-US" sz="3600" b="1">
                <a:solidFill>
                  <a:schemeClr val="tx1">
                    <a:lumMod val="85000"/>
                    <a:lumOff val="15000"/>
                  </a:schemeClr>
                </a:solidFill>
              </a:rPr>
              <a:t>Activity – working example</a:t>
            </a:r>
          </a:p>
        </p:txBody>
      </p:sp>
      <p:sp>
        <p:nvSpPr>
          <p:cNvPr id="38" name="Freeform: Shape 3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DDEF378D-A8AA-D8A5-3996-F71F7DFED603}"/>
              </a:ext>
            </a:extLst>
          </p:cNvPr>
          <p:cNvSpPr txBox="1"/>
          <p:nvPr/>
        </p:nvSpPr>
        <p:spPr>
          <a:xfrm>
            <a:off x="5976417" y="609601"/>
            <a:ext cx="5650963" cy="5175624"/>
          </a:xfrm>
          <a:prstGeom prst="rect">
            <a:avLst/>
          </a:prstGeom>
        </p:spPr>
        <p:txBody>
          <a:bodyPr vert="horz" lIns="91440" tIns="45720" rIns="91440" bIns="45720" rtlCol="0" anchor="ctr">
            <a:normAutofit/>
          </a:bodyPr>
          <a:lstStyle/>
          <a:p>
            <a:pPr algn="ctr">
              <a:spcBef>
                <a:spcPts val="1000"/>
              </a:spcBef>
              <a:buClr>
                <a:schemeClr val="accent1"/>
              </a:buClr>
              <a:buSzPct val="80000"/>
              <a:buFont typeface="Wingdings 3" charset="2"/>
              <a:buChar char=""/>
            </a:pPr>
            <a:r>
              <a:rPr lang="en-US" sz="2400" b="1" dirty="0">
                <a:solidFill>
                  <a:schemeClr val="bg1"/>
                </a:solidFill>
              </a:rPr>
              <a:t>Analyzing the case of John’s savings goal from a SMART perspective</a:t>
            </a:r>
          </a:p>
          <a:p>
            <a:pPr algn="ctr">
              <a:spcBef>
                <a:spcPts val="1000"/>
              </a:spcBef>
              <a:buClr>
                <a:schemeClr val="accent1"/>
              </a:buClr>
              <a:buSzPct val="80000"/>
              <a:buFont typeface="Wingdings 3" charset="2"/>
              <a:buChar char=""/>
            </a:pPr>
            <a:endParaRPr lang="en-US" sz="2400" b="1" dirty="0">
              <a:solidFill>
                <a:schemeClr val="bg1"/>
              </a:solidFill>
            </a:endParaRPr>
          </a:p>
          <a:p>
            <a:pPr marL="342900" indent="-342900">
              <a:spcBef>
                <a:spcPts val="1000"/>
              </a:spcBef>
              <a:buClr>
                <a:schemeClr val="accent1"/>
              </a:buClr>
              <a:buSzPct val="80000"/>
              <a:buFont typeface="Wingdings 3" charset="2"/>
              <a:buChar char=""/>
            </a:pPr>
            <a:r>
              <a:rPr lang="en-US" b="1" dirty="0">
                <a:solidFill>
                  <a:schemeClr val="bg1"/>
                </a:solidFill>
              </a:rPr>
              <a:t>SPECIFIC</a:t>
            </a:r>
            <a:r>
              <a:rPr lang="en-US" dirty="0">
                <a:solidFill>
                  <a:srgbClr val="FFFFFF"/>
                </a:solidFill>
              </a:rPr>
              <a:t> – Yes, his goal is specific. He wants to save money</a:t>
            </a:r>
          </a:p>
          <a:p>
            <a:pPr marL="342900" indent="-342900">
              <a:spcBef>
                <a:spcPts val="1000"/>
              </a:spcBef>
              <a:buClr>
                <a:schemeClr val="accent1"/>
              </a:buClr>
              <a:buSzPct val="80000"/>
              <a:buFont typeface="Wingdings 3" charset="2"/>
              <a:buChar char=""/>
            </a:pPr>
            <a:r>
              <a:rPr lang="en-US" b="1" dirty="0">
                <a:solidFill>
                  <a:schemeClr val="bg1"/>
                </a:solidFill>
              </a:rPr>
              <a:t>MEASURABLE</a:t>
            </a:r>
            <a:r>
              <a:rPr lang="en-US" dirty="0">
                <a:solidFill>
                  <a:srgbClr val="FFFFFF"/>
                </a:solidFill>
              </a:rPr>
              <a:t> – Yes, he wants to save €12,000</a:t>
            </a:r>
          </a:p>
          <a:p>
            <a:pPr marL="342900" indent="-342900">
              <a:spcBef>
                <a:spcPts val="1000"/>
              </a:spcBef>
              <a:buClr>
                <a:schemeClr val="accent1"/>
              </a:buClr>
              <a:buSzPct val="80000"/>
              <a:buFont typeface="Wingdings 3" charset="2"/>
              <a:buChar char=""/>
            </a:pPr>
            <a:r>
              <a:rPr lang="en-US" b="1" dirty="0">
                <a:solidFill>
                  <a:schemeClr val="bg1"/>
                </a:solidFill>
              </a:rPr>
              <a:t>ACTIONABLE</a:t>
            </a:r>
            <a:r>
              <a:rPr lang="en-US" dirty="0">
                <a:solidFill>
                  <a:srgbClr val="FFFFFF"/>
                </a:solidFill>
              </a:rPr>
              <a:t> – only partially – he can save €100 per month but needs to save €1,000 per month </a:t>
            </a:r>
          </a:p>
          <a:p>
            <a:pPr marL="342900" indent="-342900">
              <a:spcBef>
                <a:spcPts val="1000"/>
              </a:spcBef>
              <a:buClr>
                <a:schemeClr val="accent1"/>
              </a:buClr>
              <a:buSzPct val="80000"/>
              <a:buFont typeface="Wingdings 3" charset="2"/>
              <a:buChar char=""/>
            </a:pPr>
            <a:r>
              <a:rPr lang="en-US" b="1" dirty="0">
                <a:solidFill>
                  <a:schemeClr val="bg1"/>
                </a:solidFill>
              </a:rPr>
              <a:t>REALISTIC</a:t>
            </a:r>
            <a:r>
              <a:rPr lang="en-US" dirty="0">
                <a:solidFill>
                  <a:srgbClr val="FFFFFF"/>
                </a:solidFill>
              </a:rPr>
              <a:t> – the goal is not realistic as he does not have enough to save on a month-by-month basis. </a:t>
            </a:r>
          </a:p>
          <a:p>
            <a:pPr marL="342900" indent="-342900">
              <a:spcBef>
                <a:spcPts val="1000"/>
              </a:spcBef>
              <a:buClr>
                <a:schemeClr val="accent1"/>
              </a:buClr>
              <a:buSzPct val="80000"/>
              <a:buFont typeface="Wingdings 3" charset="2"/>
              <a:buChar char=""/>
            </a:pPr>
            <a:r>
              <a:rPr lang="en-US" b="1" dirty="0">
                <a:solidFill>
                  <a:schemeClr val="bg1"/>
                </a:solidFill>
              </a:rPr>
              <a:t>TIME-BOUND</a:t>
            </a:r>
            <a:r>
              <a:rPr lang="en-US" dirty="0">
                <a:solidFill>
                  <a:srgbClr val="FFFFFF"/>
                </a:solidFill>
              </a:rPr>
              <a:t> – Yes, his goal is time-bound (but not realistic)</a:t>
            </a:r>
          </a:p>
          <a:p>
            <a:pPr marL="342900" indent="-342900">
              <a:spcBef>
                <a:spcPts val="1000"/>
              </a:spcBef>
              <a:buClr>
                <a:schemeClr val="accent1"/>
              </a:buClr>
              <a:buSzPct val="80000"/>
              <a:buFont typeface="Wingdings 3" charset="2"/>
              <a:buChar char=""/>
            </a:pPr>
            <a:endParaRPr lang="en-US" dirty="0">
              <a:solidFill>
                <a:srgbClr val="FFFFFF"/>
              </a:solidFill>
            </a:endParaRPr>
          </a:p>
        </p:txBody>
      </p:sp>
    </p:spTree>
    <p:extLst>
      <p:ext uri="{BB962C8B-B14F-4D97-AF65-F5344CB8AC3E}">
        <p14:creationId xmlns:p14="http://schemas.microsoft.com/office/powerpoint/2010/main" val="19719550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047A773-3285-2624-718A-E0D842FB587B}"/>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0" name="Rectangle 1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6" name="Isosceles Triangle 3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B6847966-4FB2-EA2C-0879-5F8CC7939A2B}"/>
              </a:ext>
            </a:extLst>
          </p:cNvPr>
          <p:cNvSpPr>
            <a:spLocks noGrp="1"/>
          </p:cNvSpPr>
          <p:nvPr>
            <p:ph type="ctrTitle"/>
          </p:nvPr>
        </p:nvSpPr>
        <p:spPr>
          <a:xfrm>
            <a:off x="677334" y="609600"/>
            <a:ext cx="3843375" cy="5175624"/>
          </a:xfrm>
        </p:spPr>
        <p:txBody>
          <a:bodyPr vert="horz" lIns="91440" tIns="45720" rIns="91440" bIns="45720" rtlCol="0" anchor="ctr">
            <a:normAutofit/>
          </a:bodyPr>
          <a:lstStyle/>
          <a:p>
            <a:pPr algn="l"/>
            <a:r>
              <a:rPr lang="en-US" sz="3600" b="1">
                <a:solidFill>
                  <a:schemeClr val="tx1">
                    <a:lumMod val="85000"/>
                    <a:lumOff val="15000"/>
                  </a:schemeClr>
                </a:solidFill>
              </a:rPr>
              <a:t>Class or breakout group activity</a:t>
            </a:r>
          </a:p>
        </p:txBody>
      </p:sp>
      <p:sp>
        <p:nvSpPr>
          <p:cNvPr id="38" name="Freeform: Shape 3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2B3F0AE5-DA99-6A38-908E-5EF1400ADB76}"/>
              </a:ext>
            </a:extLst>
          </p:cNvPr>
          <p:cNvSpPr txBox="1"/>
          <p:nvPr/>
        </p:nvSpPr>
        <p:spPr>
          <a:xfrm>
            <a:off x="6116084" y="609601"/>
            <a:ext cx="5511296" cy="5175624"/>
          </a:xfrm>
          <a:prstGeom prst="rect">
            <a:avLst/>
          </a:prstGeom>
        </p:spPr>
        <p:txBody>
          <a:bodyPr vert="horz" lIns="91440" tIns="45720" rIns="91440" bIns="45720" rtlCol="0" anchor="ctr">
            <a:normAutofit/>
          </a:bodyPr>
          <a:lstStyle/>
          <a:p>
            <a:pPr algn="ctr">
              <a:spcBef>
                <a:spcPts val="1000"/>
              </a:spcBef>
              <a:buClr>
                <a:schemeClr val="accent1"/>
              </a:buClr>
              <a:buSzPct val="80000"/>
              <a:buFont typeface="Wingdings 3" charset="2"/>
              <a:buChar char=""/>
            </a:pPr>
            <a:r>
              <a:rPr lang="en-US" sz="2000" b="1" dirty="0">
                <a:solidFill>
                  <a:schemeClr val="bg1"/>
                </a:solidFill>
              </a:rPr>
              <a:t>Using the following examples, how realistic do you feel reaching those goals would be: </a:t>
            </a:r>
          </a:p>
          <a:p>
            <a:pPr marL="342900" indent="-342900">
              <a:spcBef>
                <a:spcPts val="1000"/>
              </a:spcBef>
              <a:buClr>
                <a:schemeClr val="accent1"/>
              </a:buClr>
              <a:buSzPct val="80000"/>
              <a:buFont typeface="Wingdings 3" charset="2"/>
              <a:buChar char=""/>
            </a:pPr>
            <a:endParaRPr lang="en-US" dirty="0">
              <a:solidFill>
                <a:srgbClr val="FFFFFF"/>
              </a:solidFill>
            </a:endParaRPr>
          </a:p>
          <a:p>
            <a:pPr marL="342900" indent="-342900">
              <a:spcBef>
                <a:spcPts val="1000"/>
              </a:spcBef>
              <a:buClr>
                <a:schemeClr val="accent1"/>
              </a:buClr>
              <a:buSzPct val="80000"/>
              <a:buFont typeface="Wingdings 3" charset="2"/>
              <a:buChar char=""/>
            </a:pPr>
            <a:r>
              <a:rPr lang="en-US" dirty="0">
                <a:solidFill>
                  <a:srgbClr val="FFFFFF"/>
                </a:solidFill>
              </a:rPr>
              <a:t>Ann wants to save €120 for new running shoes and receives net income of €1,000 per month. </a:t>
            </a:r>
          </a:p>
          <a:p>
            <a:pPr marL="342900" indent="-342900">
              <a:spcBef>
                <a:spcPts val="1000"/>
              </a:spcBef>
              <a:buClr>
                <a:schemeClr val="accent1"/>
              </a:buClr>
              <a:buSzPct val="80000"/>
              <a:buFont typeface="Wingdings 3" charset="2"/>
              <a:buChar char=""/>
            </a:pPr>
            <a:endParaRPr lang="en-US" dirty="0">
              <a:solidFill>
                <a:srgbClr val="FFFFFF"/>
              </a:solidFill>
            </a:endParaRPr>
          </a:p>
          <a:p>
            <a:pPr marL="342900" indent="-342900">
              <a:spcBef>
                <a:spcPts val="1000"/>
              </a:spcBef>
              <a:buClr>
                <a:schemeClr val="accent1"/>
              </a:buClr>
              <a:buSzPct val="80000"/>
              <a:buFont typeface="Wingdings 3" charset="2"/>
              <a:buChar char=""/>
            </a:pPr>
            <a:r>
              <a:rPr lang="en-US" dirty="0">
                <a:solidFill>
                  <a:srgbClr val="FFFFFF"/>
                </a:solidFill>
              </a:rPr>
              <a:t>Ed wants to purchase a car with cash for €35,000. He has no savings presently and earns €1,200. He wants to buy the car in 3 months time. </a:t>
            </a:r>
          </a:p>
          <a:p>
            <a:pPr>
              <a:spcBef>
                <a:spcPts val="1000"/>
              </a:spcBef>
              <a:buClr>
                <a:schemeClr val="accent1"/>
              </a:buClr>
              <a:buSzPct val="80000"/>
              <a:buFont typeface="Wingdings 3" charset="2"/>
              <a:buChar char=""/>
            </a:pPr>
            <a:endParaRPr lang="en-US" dirty="0">
              <a:solidFill>
                <a:srgbClr val="FFFFFF"/>
              </a:solidFill>
            </a:endParaRPr>
          </a:p>
          <a:p>
            <a:pPr>
              <a:spcBef>
                <a:spcPts val="1000"/>
              </a:spcBef>
              <a:buClr>
                <a:schemeClr val="accent1"/>
              </a:buClr>
              <a:buSzPct val="80000"/>
              <a:buFont typeface="Wingdings 3" charset="2"/>
              <a:buChar char=""/>
            </a:pPr>
            <a:endParaRPr lang="en-US" dirty="0">
              <a:solidFill>
                <a:srgbClr val="FFFFFF"/>
              </a:solidFill>
            </a:endParaRPr>
          </a:p>
          <a:p>
            <a:pPr marL="342900" indent="-342900">
              <a:spcBef>
                <a:spcPts val="1000"/>
              </a:spcBef>
              <a:buClr>
                <a:schemeClr val="accent1"/>
              </a:buClr>
              <a:buSzPct val="80000"/>
              <a:buFont typeface="Wingdings 3" charset="2"/>
              <a:buChar char=""/>
            </a:pPr>
            <a:endParaRPr lang="en-US" dirty="0">
              <a:solidFill>
                <a:srgbClr val="FFFFFF"/>
              </a:solidFill>
            </a:endParaRPr>
          </a:p>
        </p:txBody>
      </p:sp>
    </p:spTree>
    <p:extLst>
      <p:ext uri="{BB962C8B-B14F-4D97-AF65-F5344CB8AC3E}">
        <p14:creationId xmlns:p14="http://schemas.microsoft.com/office/powerpoint/2010/main" val="509096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14AC9BE-E0CF-8E82-3284-5421F00E18E9}"/>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0" name="Rectangle 1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6" name="Isosceles Triangle 3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7161A80B-699B-925B-C77D-3494BEF0BCDC}"/>
              </a:ext>
            </a:extLst>
          </p:cNvPr>
          <p:cNvSpPr>
            <a:spLocks noGrp="1"/>
          </p:cNvSpPr>
          <p:nvPr>
            <p:ph type="ctrTitle"/>
          </p:nvPr>
        </p:nvSpPr>
        <p:spPr>
          <a:xfrm>
            <a:off x="677334" y="609600"/>
            <a:ext cx="3843375" cy="5175624"/>
          </a:xfrm>
        </p:spPr>
        <p:txBody>
          <a:bodyPr vert="horz" lIns="91440" tIns="45720" rIns="91440" bIns="45720" rtlCol="0" anchor="ctr">
            <a:normAutofit/>
          </a:bodyPr>
          <a:lstStyle/>
          <a:p>
            <a:pPr algn="l"/>
            <a:r>
              <a:rPr lang="en-US" sz="3600" b="1">
                <a:solidFill>
                  <a:schemeClr val="tx1">
                    <a:lumMod val="85000"/>
                    <a:lumOff val="15000"/>
                  </a:schemeClr>
                </a:solidFill>
              </a:rPr>
              <a:t>Group work</a:t>
            </a:r>
          </a:p>
        </p:txBody>
      </p:sp>
      <p:sp>
        <p:nvSpPr>
          <p:cNvPr id="38" name="Freeform: Shape 3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489C043-711C-3598-7E0A-F0DD34ECB8AE}"/>
              </a:ext>
            </a:extLst>
          </p:cNvPr>
          <p:cNvSpPr txBox="1"/>
          <p:nvPr/>
        </p:nvSpPr>
        <p:spPr>
          <a:xfrm>
            <a:off x="6116084" y="609601"/>
            <a:ext cx="5511296" cy="5175624"/>
          </a:xfrm>
          <a:prstGeom prst="rect">
            <a:avLst/>
          </a:prstGeom>
        </p:spPr>
        <p:txBody>
          <a:bodyPr vert="horz" lIns="91440" tIns="45720" rIns="91440" bIns="45720" rtlCol="0" anchor="ctr">
            <a:normAutofit/>
          </a:bodyPr>
          <a:lstStyle/>
          <a:p>
            <a:pPr marL="342900" indent="-342900">
              <a:spcBef>
                <a:spcPts val="1000"/>
              </a:spcBef>
              <a:buClr>
                <a:schemeClr val="accent1"/>
              </a:buClr>
              <a:buSzPct val="80000"/>
              <a:buFont typeface="Wingdings 3" charset="2"/>
              <a:buChar char=""/>
            </a:pPr>
            <a:r>
              <a:rPr lang="en-US" sz="2000" b="1" dirty="0">
                <a:solidFill>
                  <a:schemeClr val="bg1"/>
                </a:solidFill>
              </a:rPr>
              <a:t>How do you view money? </a:t>
            </a:r>
          </a:p>
          <a:p>
            <a:pPr marL="342900" indent="-342900">
              <a:spcBef>
                <a:spcPts val="1000"/>
              </a:spcBef>
              <a:buClr>
                <a:schemeClr val="accent1"/>
              </a:buClr>
              <a:buSzPct val="80000"/>
              <a:buFont typeface="Wingdings 3" charset="2"/>
              <a:buChar char=""/>
            </a:pPr>
            <a:r>
              <a:rPr lang="en-US" dirty="0">
                <a:solidFill>
                  <a:srgbClr val="FFFFFF"/>
                </a:solidFill>
              </a:rPr>
              <a:t>Is it a social status, the more you have, the better you feel about yourself? </a:t>
            </a:r>
          </a:p>
          <a:p>
            <a:pPr marL="342900" indent="-342900">
              <a:spcBef>
                <a:spcPts val="1000"/>
              </a:spcBef>
              <a:buClr>
                <a:schemeClr val="accent1"/>
              </a:buClr>
              <a:buSzPct val="80000"/>
              <a:buFont typeface="Wingdings 3" charset="2"/>
              <a:buChar char=""/>
            </a:pPr>
            <a:r>
              <a:rPr lang="en-US" dirty="0">
                <a:solidFill>
                  <a:srgbClr val="FFFFFF"/>
                </a:solidFill>
              </a:rPr>
              <a:t>Or do you view it just another tool, to be used to get the things you need or want in life? </a:t>
            </a:r>
          </a:p>
          <a:p>
            <a:pPr marL="342900" indent="-342900">
              <a:spcBef>
                <a:spcPts val="1000"/>
              </a:spcBef>
              <a:buClr>
                <a:schemeClr val="accent1"/>
              </a:buClr>
              <a:buSzPct val="80000"/>
              <a:buFont typeface="Wingdings 3" charset="2"/>
              <a:buChar char=""/>
            </a:pPr>
            <a:endParaRPr lang="en-US" dirty="0">
              <a:solidFill>
                <a:srgbClr val="FFFFFF"/>
              </a:solidFill>
            </a:endParaRPr>
          </a:p>
          <a:p>
            <a:pPr marL="342900" indent="-342900">
              <a:spcBef>
                <a:spcPts val="1000"/>
              </a:spcBef>
              <a:buClr>
                <a:schemeClr val="accent1"/>
              </a:buClr>
              <a:buSzPct val="80000"/>
              <a:buFont typeface="Wingdings 3" charset="2"/>
              <a:buChar char=""/>
            </a:pPr>
            <a:r>
              <a:rPr lang="en-US" dirty="0">
                <a:solidFill>
                  <a:srgbClr val="FFFFFF"/>
                </a:solidFill>
              </a:rPr>
              <a:t>Discuss:</a:t>
            </a:r>
          </a:p>
          <a:p>
            <a:pPr marL="342900" indent="-342900">
              <a:spcBef>
                <a:spcPts val="1000"/>
              </a:spcBef>
              <a:buClr>
                <a:schemeClr val="accent1"/>
              </a:buClr>
              <a:buSzPct val="80000"/>
              <a:buFont typeface="Wingdings 3" charset="2"/>
              <a:buChar char=""/>
            </a:pPr>
            <a:endParaRPr lang="en-US" dirty="0">
              <a:solidFill>
                <a:srgbClr val="FFFFFF"/>
              </a:solidFill>
            </a:endParaRPr>
          </a:p>
          <a:p>
            <a:pPr marL="342900" indent="-342900">
              <a:spcBef>
                <a:spcPts val="1000"/>
              </a:spcBef>
              <a:buClr>
                <a:schemeClr val="accent1"/>
              </a:buClr>
              <a:buSzPct val="80000"/>
              <a:buFont typeface="Wingdings 3" charset="2"/>
              <a:buChar char=""/>
            </a:pPr>
            <a:endParaRPr lang="en-US" dirty="0">
              <a:solidFill>
                <a:srgbClr val="FFFFFF"/>
              </a:solidFill>
            </a:endParaRPr>
          </a:p>
        </p:txBody>
      </p:sp>
    </p:spTree>
    <p:extLst>
      <p:ext uri="{BB962C8B-B14F-4D97-AF65-F5344CB8AC3E}">
        <p14:creationId xmlns:p14="http://schemas.microsoft.com/office/powerpoint/2010/main" val="19930725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9413965-F45C-2A2A-721C-472343760D87}"/>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0" name="Rectangle 1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6" name="Isosceles Triangle 3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258F749C-9AB5-C02F-0C2B-F8FAAD021425}"/>
              </a:ext>
            </a:extLst>
          </p:cNvPr>
          <p:cNvSpPr>
            <a:spLocks noGrp="1"/>
          </p:cNvSpPr>
          <p:nvPr>
            <p:ph type="ctrTitle"/>
          </p:nvPr>
        </p:nvSpPr>
        <p:spPr>
          <a:xfrm>
            <a:off x="677334" y="609600"/>
            <a:ext cx="3843375" cy="5175624"/>
          </a:xfrm>
        </p:spPr>
        <p:txBody>
          <a:bodyPr vert="horz" lIns="91440" tIns="45720" rIns="91440" bIns="45720" rtlCol="0" anchor="ctr">
            <a:normAutofit/>
          </a:bodyPr>
          <a:lstStyle/>
          <a:p>
            <a:pPr algn="l"/>
            <a:r>
              <a:rPr lang="en-US" sz="3600" b="1">
                <a:solidFill>
                  <a:schemeClr val="tx1">
                    <a:lumMod val="85000"/>
                    <a:lumOff val="15000"/>
                  </a:schemeClr>
                </a:solidFill>
              </a:rPr>
              <a:t>Group work</a:t>
            </a:r>
          </a:p>
        </p:txBody>
      </p:sp>
      <p:sp>
        <p:nvSpPr>
          <p:cNvPr id="38" name="Freeform: Shape 3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E7EC2D8-3610-0E65-B901-16FC8AB2EA6E}"/>
              </a:ext>
            </a:extLst>
          </p:cNvPr>
          <p:cNvSpPr txBox="1"/>
          <p:nvPr/>
        </p:nvSpPr>
        <p:spPr>
          <a:xfrm>
            <a:off x="6116084" y="609601"/>
            <a:ext cx="5511296" cy="5175624"/>
          </a:xfrm>
          <a:prstGeom prst="rect">
            <a:avLst/>
          </a:prstGeom>
        </p:spPr>
        <p:txBody>
          <a:bodyPr vert="horz" lIns="91440" tIns="45720" rIns="91440" bIns="45720" rtlCol="0" anchor="ctr">
            <a:normAutofit/>
          </a:bodyPr>
          <a:lstStyle/>
          <a:p>
            <a:pPr marL="342900" indent="-342900">
              <a:spcBef>
                <a:spcPts val="1000"/>
              </a:spcBef>
              <a:buClr>
                <a:schemeClr val="accent1"/>
              </a:buClr>
              <a:buSzPct val="80000"/>
              <a:buFont typeface="Wingdings 3" charset="2"/>
              <a:buChar char=""/>
            </a:pPr>
            <a:r>
              <a:rPr lang="en-US" sz="2800" b="1" dirty="0">
                <a:solidFill>
                  <a:schemeClr val="bg1"/>
                </a:solidFill>
              </a:rPr>
              <a:t>Setting a money goal</a:t>
            </a:r>
          </a:p>
          <a:p>
            <a:pPr marL="342900" indent="-342900">
              <a:spcBef>
                <a:spcPts val="1000"/>
              </a:spcBef>
              <a:buClr>
                <a:schemeClr val="accent1"/>
              </a:buClr>
              <a:buSzPct val="80000"/>
              <a:buFont typeface="Wingdings 3" charset="2"/>
              <a:buChar char=""/>
            </a:pPr>
            <a:r>
              <a:rPr lang="en-US" dirty="0">
                <a:solidFill>
                  <a:srgbClr val="FFFFFF"/>
                </a:solidFill>
              </a:rPr>
              <a:t>Using the SMART planning approach. In groups of 2 – 3 students, identify 3 money goals and put in place a plan to reach the goal over a 12month (1 year), 2-year and 5-year timeframe. </a:t>
            </a:r>
          </a:p>
          <a:p>
            <a:pPr marL="342900" indent="-342900">
              <a:spcBef>
                <a:spcPts val="1000"/>
              </a:spcBef>
              <a:buClr>
                <a:schemeClr val="accent1"/>
              </a:buClr>
              <a:buSzPct val="80000"/>
              <a:buFont typeface="Wingdings 3" charset="2"/>
              <a:buChar char=""/>
            </a:pPr>
            <a:endParaRPr lang="en-US" dirty="0">
              <a:solidFill>
                <a:srgbClr val="FFFFFF"/>
              </a:solidFill>
            </a:endParaRPr>
          </a:p>
          <a:p>
            <a:pPr marL="342900" indent="-342900">
              <a:spcBef>
                <a:spcPts val="1000"/>
              </a:spcBef>
              <a:buClr>
                <a:schemeClr val="accent1"/>
              </a:buClr>
              <a:buSzPct val="80000"/>
              <a:buFont typeface="Wingdings 3" charset="2"/>
              <a:buChar char=""/>
            </a:pPr>
            <a:r>
              <a:rPr lang="en-US" i="1" dirty="0">
                <a:solidFill>
                  <a:srgbClr val="FFFFFF"/>
                </a:solidFill>
              </a:rPr>
              <a:t>Hint: Concert event. Trip abroad. First car (just the cost of the car – not the insurance).  </a:t>
            </a:r>
          </a:p>
          <a:p>
            <a:pPr marL="342900" indent="-342900">
              <a:spcBef>
                <a:spcPts val="1000"/>
              </a:spcBef>
              <a:buClr>
                <a:schemeClr val="accent1"/>
              </a:buClr>
              <a:buSzPct val="80000"/>
              <a:buFont typeface="Wingdings 3" charset="2"/>
              <a:buChar char=""/>
            </a:pPr>
            <a:endParaRPr lang="en-US" dirty="0">
              <a:solidFill>
                <a:srgbClr val="FFFFFF"/>
              </a:solidFill>
            </a:endParaRPr>
          </a:p>
          <a:p>
            <a:pPr marL="342900" indent="-342900">
              <a:spcBef>
                <a:spcPts val="1000"/>
              </a:spcBef>
              <a:buClr>
                <a:schemeClr val="accent1"/>
              </a:buClr>
              <a:buSzPct val="80000"/>
              <a:buFont typeface="Wingdings 3" charset="2"/>
              <a:buChar char=""/>
            </a:pPr>
            <a:r>
              <a:rPr lang="en-US" dirty="0">
                <a:solidFill>
                  <a:srgbClr val="FFFFFF"/>
                </a:solidFill>
              </a:rPr>
              <a:t>Good luck</a:t>
            </a:r>
          </a:p>
          <a:p>
            <a:pPr marL="342900" indent="-342900">
              <a:spcBef>
                <a:spcPts val="1000"/>
              </a:spcBef>
              <a:buClr>
                <a:schemeClr val="accent1"/>
              </a:buClr>
              <a:buSzPct val="80000"/>
              <a:buFont typeface="Wingdings 3" charset="2"/>
              <a:buChar char=""/>
            </a:pPr>
            <a:endParaRPr lang="en-US" dirty="0">
              <a:solidFill>
                <a:srgbClr val="FFFFFF"/>
              </a:solidFill>
            </a:endParaRPr>
          </a:p>
          <a:p>
            <a:pPr marL="342900" indent="-342900">
              <a:spcBef>
                <a:spcPts val="1000"/>
              </a:spcBef>
              <a:buClr>
                <a:schemeClr val="accent1"/>
              </a:buClr>
              <a:buSzPct val="80000"/>
              <a:buFont typeface="Wingdings 3" charset="2"/>
              <a:buChar char=""/>
            </a:pPr>
            <a:endParaRPr lang="en-US" dirty="0">
              <a:solidFill>
                <a:srgbClr val="FFFFFF"/>
              </a:solidFill>
            </a:endParaRPr>
          </a:p>
        </p:txBody>
      </p:sp>
    </p:spTree>
    <p:extLst>
      <p:ext uri="{BB962C8B-B14F-4D97-AF65-F5344CB8AC3E}">
        <p14:creationId xmlns:p14="http://schemas.microsoft.com/office/powerpoint/2010/main" val="443884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Isosceles Triangle 15">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1" name="Isosceles Triangle 20">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3" name="Rectangle 2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123AF7-79AB-32C4-875F-562A7FE2A7AB}"/>
              </a:ext>
            </a:extLst>
          </p:cNvPr>
          <p:cNvSpPr txBox="1">
            <a:spLocks/>
          </p:cNvSpPr>
          <p:nvPr/>
        </p:nvSpPr>
        <p:spPr>
          <a:xfrm>
            <a:off x="1286933" y="609600"/>
            <a:ext cx="10197494" cy="10994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b="1" dirty="0"/>
              <a:t>How to apply the SMART approach to your money goals: </a:t>
            </a:r>
            <a:endParaRPr lang="en-US" b="1"/>
          </a:p>
        </p:txBody>
      </p:sp>
      <p:sp>
        <p:nvSpPr>
          <p:cNvPr id="25" name="Isosceles Triangle 2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 name="TextBox 3">
            <a:extLst>
              <a:ext uri="{FF2B5EF4-FFF2-40B4-BE49-F238E27FC236}">
                <a16:creationId xmlns:a16="http://schemas.microsoft.com/office/drawing/2014/main" id="{9D71EA97-D11F-8776-EB2D-9F8B1AD5AC8C}"/>
              </a:ext>
            </a:extLst>
          </p:cNvPr>
          <p:cNvSpPr txBox="1"/>
          <p:nvPr/>
        </p:nvSpPr>
        <p:spPr>
          <a:xfrm>
            <a:off x="1041993" y="1932378"/>
            <a:ext cx="7720383" cy="369332"/>
          </a:xfrm>
          <a:prstGeom prst="rect">
            <a:avLst/>
          </a:prstGeom>
          <a:noFill/>
        </p:spPr>
        <p:txBody>
          <a:bodyPr wrap="none" rtlCol="0">
            <a:spAutoFit/>
          </a:bodyPr>
          <a:lstStyle/>
          <a:p>
            <a:pPr>
              <a:spcAft>
                <a:spcPts val="600"/>
              </a:spcAft>
            </a:pPr>
            <a:r>
              <a:rPr lang="en-IE" dirty="0"/>
              <a:t>Use this framework to set short-term, medium-term and long-term goals</a:t>
            </a:r>
          </a:p>
        </p:txBody>
      </p:sp>
      <p:graphicFrame>
        <p:nvGraphicFramePr>
          <p:cNvPr id="7" name="TextBox 4">
            <a:extLst>
              <a:ext uri="{FF2B5EF4-FFF2-40B4-BE49-F238E27FC236}">
                <a16:creationId xmlns:a16="http://schemas.microsoft.com/office/drawing/2014/main" id="{50CA971A-EEC6-A3F0-784D-7108D6061B40}"/>
              </a:ext>
            </a:extLst>
          </p:cNvPr>
          <p:cNvGraphicFramePr/>
          <p:nvPr>
            <p:extLst>
              <p:ext uri="{D42A27DB-BD31-4B8C-83A1-F6EECF244321}">
                <p14:modId xmlns:p14="http://schemas.microsoft.com/office/powerpoint/2010/main" val="2106286930"/>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098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122CC-2438-C3D2-2C07-22A017F5CD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2A81F-B7BB-B364-3C58-DB9DEE6830C6}"/>
              </a:ext>
            </a:extLst>
          </p:cNvPr>
          <p:cNvSpPr txBox="1">
            <a:spLocks/>
          </p:cNvSpPr>
          <p:nvPr/>
        </p:nvSpPr>
        <p:spPr>
          <a:xfrm>
            <a:off x="594803" y="381000"/>
            <a:ext cx="7460625" cy="92528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How to apply the SMART approach to your money goals (example): </a:t>
            </a:r>
          </a:p>
        </p:txBody>
      </p:sp>
      <p:sp>
        <p:nvSpPr>
          <p:cNvPr id="4" name="TextBox 3">
            <a:extLst>
              <a:ext uri="{FF2B5EF4-FFF2-40B4-BE49-F238E27FC236}">
                <a16:creationId xmlns:a16="http://schemas.microsoft.com/office/drawing/2014/main" id="{F7DBBCEE-4773-6E68-18B0-5F410DA68997}"/>
              </a:ext>
            </a:extLst>
          </p:cNvPr>
          <p:cNvSpPr txBox="1"/>
          <p:nvPr/>
        </p:nvSpPr>
        <p:spPr>
          <a:xfrm>
            <a:off x="594803" y="1459541"/>
            <a:ext cx="7720383" cy="369332"/>
          </a:xfrm>
          <a:prstGeom prst="rect">
            <a:avLst/>
          </a:prstGeom>
          <a:noFill/>
        </p:spPr>
        <p:txBody>
          <a:bodyPr wrap="none" rtlCol="0">
            <a:spAutoFit/>
          </a:bodyPr>
          <a:lstStyle/>
          <a:p>
            <a:r>
              <a:rPr lang="en-IE" dirty="0"/>
              <a:t>Use this framework to set short-term, medium-term and long-term goals</a:t>
            </a:r>
          </a:p>
        </p:txBody>
      </p:sp>
      <p:sp>
        <p:nvSpPr>
          <p:cNvPr id="5" name="TextBox 4">
            <a:extLst>
              <a:ext uri="{FF2B5EF4-FFF2-40B4-BE49-F238E27FC236}">
                <a16:creationId xmlns:a16="http://schemas.microsoft.com/office/drawing/2014/main" id="{963D1A03-2B81-FE39-167B-CF70CA931405}"/>
              </a:ext>
            </a:extLst>
          </p:cNvPr>
          <p:cNvSpPr txBox="1"/>
          <p:nvPr/>
        </p:nvSpPr>
        <p:spPr>
          <a:xfrm>
            <a:off x="594803" y="1982128"/>
            <a:ext cx="1412631" cy="3693319"/>
          </a:xfrm>
          <a:prstGeom prst="rect">
            <a:avLst/>
          </a:prstGeom>
          <a:noFill/>
        </p:spPr>
        <p:txBody>
          <a:bodyPr wrap="none" rtlCol="0">
            <a:spAutoFit/>
          </a:bodyPr>
          <a:lstStyle/>
          <a:p>
            <a:pPr>
              <a:lnSpc>
                <a:spcPct val="200000"/>
              </a:lnSpc>
            </a:pPr>
            <a:r>
              <a:rPr lang="en-IE" dirty="0"/>
              <a:t>Specific</a:t>
            </a:r>
          </a:p>
          <a:p>
            <a:pPr>
              <a:lnSpc>
                <a:spcPct val="200000"/>
              </a:lnSpc>
            </a:pPr>
            <a:r>
              <a:rPr lang="en-IE" dirty="0"/>
              <a:t>Measurable</a:t>
            </a:r>
          </a:p>
          <a:p>
            <a:pPr>
              <a:lnSpc>
                <a:spcPct val="200000"/>
              </a:lnSpc>
            </a:pPr>
            <a:r>
              <a:rPr lang="en-IE" dirty="0"/>
              <a:t>Attainable</a:t>
            </a:r>
          </a:p>
          <a:p>
            <a:pPr>
              <a:lnSpc>
                <a:spcPct val="200000"/>
              </a:lnSpc>
            </a:pPr>
            <a:r>
              <a:rPr lang="en-IE" dirty="0"/>
              <a:t>Realistic</a:t>
            </a:r>
          </a:p>
          <a:p>
            <a:pPr>
              <a:lnSpc>
                <a:spcPct val="200000"/>
              </a:lnSpc>
            </a:pPr>
            <a:r>
              <a:rPr lang="en-IE" dirty="0"/>
              <a:t>Time-bound</a:t>
            </a:r>
          </a:p>
          <a:p>
            <a:endParaRPr lang="en-IE" dirty="0"/>
          </a:p>
          <a:p>
            <a:endParaRPr lang="en-IE" dirty="0"/>
          </a:p>
          <a:p>
            <a:endParaRPr lang="en-IE" dirty="0"/>
          </a:p>
        </p:txBody>
      </p:sp>
      <p:sp>
        <p:nvSpPr>
          <p:cNvPr id="3" name="Rectangle 2">
            <a:extLst>
              <a:ext uri="{FF2B5EF4-FFF2-40B4-BE49-F238E27FC236}">
                <a16:creationId xmlns:a16="http://schemas.microsoft.com/office/drawing/2014/main" id="{F2B968BE-F0D2-416E-CDE7-551A0501E218}"/>
              </a:ext>
            </a:extLst>
          </p:cNvPr>
          <p:cNvSpPr/>
          <p:nvPr/>
        </p:nvSpPr>
        <p:spPr>
          <a:xfrm>
            <a:off x="2007432" y="2218705"/>
            <a:ext cx="2836711" cy="3302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I want to save for a trip.</a:t>
            </a:r>
          </a:p>
        </p:txBody>
      </p:sp>
      <p:sp>
        <p:nvSpPr>
          <p:cNvPr id="6" name="Rectangle 5">
            <a:extLst>
              <a:ext uri="{FF2B5EF4-FFF2-40B4-BE49-F238E27FC236}">
                <a16:creationId xmlns:a16="http://schemas.microsoft.com/office/drawing/2014/main" id="{0371F742-EA29-B704-14D0-3EF6F36DBCED}"/>
              </a:ext>
            </a:extLst>
          </p:cNvPr>
          <p:cNvSpPr/>
          <p:nvPr/>
        </p:nvSpPr>
        <p:spPr>
          <a:xfrm>
            <a:off x="2007433" y="2764900"/>
            <a:ext cx="3380996" cy="2830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I will save €1,000 for the trip…</a:t>
            </a:r>
          </a:p>
        </p:txBody>
      </p:sp>
      <p:sp>
        <p:nvSpPr>
          <p:cNvPr id="7" name="Rectangle 6">
            <a:extLst>
              <a:ext uri="{FF2B5EF4-FFF2-40B4-BE49-F238E27FC236}">
                <a16:creationId xmlns:a16="http://schemas.microsoft.com/office/drawing/2014/main" id="{9CEBF471-D1F0-7D95-33B8-48F2E2624F08}"/>
              </a:ext>
            </a:extLst>
          </p:cNvPr>
          <p:cNvSpPr/>
          <p:nvPr/>
        </p:nvSpPr>
        <p:spPr>
          <a:xfrm>
            <a:off x="2007434" y="3263878"/>
            <a:ext cx="3707566" cy="3452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I will save €1,000 in 10 months…</a:t>
            </a:r>
          </a:p>
        </p:txBody>
      </p:sp>
      <p:sp>
        <p:nvSpPr>
          <p:cNvPr id="8" name="Rectangle 7">
            <a:extLst>
              <a:ext uri="{FF2B5EF4-FFF2-40B4-BE49-F238E27FC236}">
                <a16:creationId xmlns:a16="http://schemas.microsoft.com/office/drawing/2014/main" id="{6D0644FC-E6B3-01BF-2D5F-2FA202828860}"/>
              </a:ext>
            </a:extLst>
          </p:cNvPr>
          <p:cNvSpPr/>
          <p:nvPr/>
        </p:nvSpPr>
        <p:spPr>
          <a:xfrm>
            <a:off x="2007434" y="3810074"/>
            <a:ext cx="4698961"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I will save €1,000 by saving €50 per month</a:t>
            </a:r>
          </a:p>
        </p:txBody>
      </p:sp>
      <p:sp>
        <p:nvSpPr>
          <p:cNvPr id="9" name="Rectangle 8">
            <a:extLst>
              <a:ext uri="{FF2B5EF4-FFF2-40B4-BE49-F238E27FC236}">
                <a16:creationId xmlns:a16="http://schemas.microsoft.com/office/drawing/2014/main" id="{5B3F7EA0-4E71-70E2-FF45-31C838F5E585}"/>
              </a:ext>
            </a:extLst>
          </p:cNvPr>
          <p:cNvSpPr/>
          <p:nvPr/>
        </p:nvSpPr>
        <p:spPr>
          <a:xfrm>
            <a:off x="2007434" y="4380374"/>
            <a:ext cx="843196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600" dirty="0"/>
              <a:t>I will save €1,000 by saving €50 per month when I eliminate spending on ordering out. </a:t>
            </a:r>
          </a:p>
        </p:txBody>
      </p:sp>
    </p:spTree>
    <p:extLst>
      <p:ext uri="{BB962C8B-B14F-4D97-AF65-F5344CB8AC3E}">
        <p14:creationId xmlns:p14="http://schemas.microsoft.com/office/powerpoint/2010/main" val="39091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4C19-0506-2F7A-B816-03B859CBE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C013E-9B3B-7D52-59A1-BB8079E58BF7}"/>
              </a:ext>
            </a:extLst>
          </p:cNvPr>
          <p:cNvSpPr txBox="1">
            <a:spLocks/>
          </p:cNvSpPr>
          <p:nvPr/>
        </p:nvSpPr>
        <p:spPr>
          <a:xfrm>
            <a:off x="594803" y="381000"/>
            <a:ext cx="7460625" cy="92528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List your own money goal: </a:t>
            </a:r>
          </a:p>
        </p:txBody>
      </p:sp>
      <p:sp>
        <p:nvSpPr>
          <p:cNvPr id="4" name="TextBox 3">
            <a:extLst>
              <a:ext uri="{FF2B5EF4-FFF2-40B4-BE49-F238E27FC236}">
                <a16:creationId xmlns:a16="http://schemas.microsoft.com/office/drawing/2014/main" id="{221489CF-FECF-276A-AF2C-4AAF18C451DF}"/>
              </a:ext>
            </a:extLst>
          </p:cNvPr>
          <p:cNvSpPr txBox="1"/>
          <p:nvPr/>
        </p:nvSpPr>
        <p:spPr>
          <a:xfrm>
            <a:off x="594803" y="1459541"/>
            <a:ext cx="7720383" cy="369332"/>
          </a:xfrm>
          <a:prstGeom prst="rect">
            <a:avLst/>
          </a:prstGeom>
          <a:noFill/>
        </p:spPr>
        <p:txBody>
          <a:bodyPr wrap="none" rtlCol="0">
            <a:spAutoFit/>
          </a:bodyPr>
          <a:lstStyle/>
          <a:p>
            <a:r>
              <a:rPr lang="en-IE" dirty="0"/>
              <a:t>Use this framework to set short-term, medium-term and long-term goals</a:t>
            </a:r>
          </a:p>
        </p:txBody>
      </p:sp>
      <p:sp>
        <p:nvSpPr>
          <p:cNvPr id="5" name="TextBox 4">
            <a:extLst>
              <a:ext uri="{FF2B5EF4-FFF2-40B4-BE49-F238E27FC236}">
                <a16:creationId xmlns:a16="http://schemas.microsoft.com/office/drawing/2014/main" id="{FEECD4A6-44BD-BF36-1F48-2072CFE0513C}"/>
              </a:ext>
            </a:extLst>
          </p:cNvPr>
          <p:cNvSpPr txBox="1"/>
          <p:nvPr/>
        </p:nvSpPr>
        <p:spPr>
          <a:xfrm>
            <a:off x="594803" y="1982128"/>
            <a:ext cx="1412631" cy="3693319"/>
          </a:xfrm>
          <a:prstGeom prst="rect">
            <a:avLst/>
          </a:prstGeom>
          <a:noFill/>
        </p:spPr>
        <p:txBody>
          <a:bodyPr wrap="none" rtlCol="0">
            <a:spAutoFit/>
          </a:bodyPr>
          <a:lstStyle/>
          <a:p>
            <a:pPr>
              <a:lnSpc>
                <a:spcPct val="200000"/>
              </a:lnSpc>
            </a:pPr>
            <a:r>
              <a:rPr lang="en-IE" dirty="0"/>
              <a:t>Specific</a:t>
            </a:r>
          </a:p>
          <a:p>
            <a:pPr>
              <a:lnSpc>
                <a:spcPct val="200000"/>
              </a:lnSpc>
            </a:pPr>
            <a:r>
              <a:rPr lang="en-IE" dirty="0"/>
              <a:t>Measurable</a:t>
            </a:r>
          </a:p>
          <a:p>
            <a:pPr>
              <a:lnSpc>
                <a:spcPct val="200000"/>
              </a:lnSpc>
            </a:pPr>
            <a:r>
              <a:rPr lang="en-IE" dirty="0"/>
              <a:t>Attainable</a:t>
            </a:r>
          </a:p>
          <a:p>
            <a:pPr>
              <a:lnSpc>
                <a:spcPct val="200000"/>
              </a:lnSpc>
            </a:pPr>
            <a:r>
              <a:rPr lang="en-IE" dirty="0"/>
              <a:t>Realistic</a:t>
            </a:r>
          </a:p>
          <a:p>
            <a:pPr>
              <a:lnSpc>
                <a:spcPct val="200000"/>
              </a:lnSpc>
            </a:pPr>
            <a:r>
              <a:rPr lang="en-IE" dirty="0"/>
              <a:t>Time-bound</a:t>
            </a:r>
          </a:p>
          <a:p>
            <a:endParaRPr lang="en-IE" dirty="0"/>
          </a:p>
          <a:p>
            <a:endParaRPr lang="en-IE" dirty="0"/>
          </a:p>
          <a:p>
            <a:endParaRPr lang="en-IE" dirty="0"/>
          </a:p>
        </p:txBody>
      </p:sp>
      <p:sp>
        <p:nvSpPr>
          <p:cNvPr id="3" name="Rectangle 2">
            <a:extLst>
              <a:ext uri="{FF2B5EF4-FFF2-40B4-BE49-F238E27FC236}">
                <a16:creationId xmlns:a16="http://schemas.microsoft.com/office/drawing/2014/main" id="{6672405C-F854-FFFF-61A3-13CB33FA8C05}"/>
              </a:ext>
            </a:extLst>
          </p:cNvPr>
          <p:cNvSpPr/>
          <p:nvPr/>
        </p:nvSpPr>
        <p:spPr>
          <a:xfrm>
            <a:off x="2007432" y="2218705"/>
            <a:ext cx="2836711" cy="3302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I want to ___________.</a:t>
            </a:r>
          </a:p>
        </p:txBody>
      </p:sp>
      <p:sp>
        <p:nvSpPr>
          <p:cNvPr id="6" name="Rectangle 5">
            <a:extLst>
              <a:ext uri="{FF2B5EF4-FFF2-40B4-BE49-F238E27FC236}">
                <a16:creationId xmlns:a16="http://schemas.microsoft.com/office/drawing/2014/main" id="{889A9099-D87E-D81C-3CFB-051798FF5FE3}"/>
              </a:ext>
            </a:extLst>
          </p:cNvPr>
          <p:cNvSpPr/>
          <p:nvPr/>
        </p:nvSpPr>
        <p:spPr>
          <a:xfrm>
            <a:off x="2007433" y="2764900"/>
            <a:ext cx="3380996" cy="2830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I will save ___________.</a:t>
            </a:r>
          </a:p>
        </p:txBody>
      </p:sp>
      <p:sp>
        <p:nvSpPr>
          <p:cNvPr id="7" name="Rectangle 6">
            <a:extLst>
              <a:ext uri="{FF2B5EF4-FFF2-40B4-BE49-F238E27FC236}">
                <a16:creationId xmlns:a16="http://schemas.microsoft.com/office/drawing/2014/main" id="{99E95BF4-024E-F319-E0A9-10D73F8CE5C2}"/>
              </a:ext>
            </a:extLst>
          </p:cNvPr>
          <p:cNvSpPr/>
          <p:nvPr/>
        </p:nvSpPr>
        <p:spPr>
          <a:xfrm>
            <a:off x="2007434" y="3263878"/>
            <a:ext cx="4556652"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I will save €_____ over ____ months.</a:t>
            </a:r>
          </a:p>
        </p:txBody>
      </p:sp>
      <p:sp>
        <p:nvSpPr>
          <p:cNvPr id="8" name="Rectangle 7">
            <a:extLst>
              <a:ext uri="{FF2B5EF4-FFF2-40B4-BE49-F238E27FC236}">
                <a16:creationId xmlns:a16="http://schemas.microsoft.com/office/drawing/2014/main" id="{FF8300AD-D12D-148D-C9C6-0B08C8CE2AEC}"/>
              </a:ext>
            </a:extLst>
          </p:cNvPr>
          <p:cNvSpPr/>
          <p:nvPr/>
        </p:nvSpPr>
        <p:spPr>
          <a:xfrm>
            <a:off x="2007434" y="3810074"/>
            <a:ext cx="532953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I will save €______ by saving €____ per month</a:t>
            </a:r>
          </a:p>
        </p:txBody>
      </p:sp>
      <p:sp>
        <p:nvSpPr>
          <p:cNvPr id="9" name="Rectangle 8">
            <a:extLst>
              <a:ext uri="{FF2B5EF4-FFF2-40B4-BE49-F238E27FC236}">
                <a16:creationId xmlns:a16="http://schemas.microsoft.com/office/drawing/2014/main" id="{0274B048-F2F9-D78B-FAB7-2D15E0D4F372}"/>
              </a:ext>
            </a:extLst>
          </p:cNvPr>
          <p:cNvSpPr/>
          <p:nvPr/>
        </p:nvSpPr>
        <p:spPr>
          <a:xfrm>
            <a:off x="2007433" y="4380374"/>
            <a:ext cx="868233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600" dirty="0"/>
              <a:t>I will save €_______by saving €____ per month by ________________________________. </a:t>
            </a:r>
          </a:p>
        </p:txBody>
      </p:sp>
    </p:spTree>
    <p:extLst>
      <p:ext uri="{BB962C8B-B14F-4D97-AF65-F5344CB8AC3E}">
        <p14:creationId xmlns:p14="http://schemas.microsoft.com/office/powerpoint/2010/main" val="170347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5AAB77-EB20-5E07-AA33-6838C30248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4FC39-18A3-D22F-3579-1AA1E14528E9}"/>
              </a:ext>
            </a:extLst>
          </p:cNvPr>
          <p:cNvSpPr>
            <a:spLocks noGrp="1"/>
          </p:cNvSpPr>
          <p:nvPr>
            <p:ph type="ctrTitle"/>
          </p:nvPr>
        </p:nvSpPr>
        <p:spPr>
          <a:xfrm>
            <a:off x="3635829" y="674914"/>
            <a:ext cx="6008914" cy="5214257"/>
          </a:xfrm>
        </p:spPr>
        <p:txBody>
          <a:bodyPr vert="horz" lIns="91440" tIns="45720" rIns="91440" bIns="45720" rtlCol="0">
            <a:normAutofit/>
          </a:bodyPr>
          <a:lstStyle/>
          <a:p>
            <a:pPr algn="l">
              <a:lnSpc>
                <a:spcPct val="90000"/>
              </a:lnSpc>
            </a:pPr>
            <a:r>
              <a:rPr lang="en-US" sz="4400" b="1" dirty="0"/>
              <a:t>Summary</a:t>
            </a:r>
            <a:br>
              <a:rPr lang="en-US" sz="1400" b="1" dirty="0"/>
            </a:br>
            <a:br>
              <a:rPr lang="en-US" sz="1400" b="1" dirty="0"/>
            </a:b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Congratulations. You have completed an important exercise on your relationship with money. Through this process, you will have reflected on some public figures, their relationships with money. Plus, you have also examined what money personality you have at present. Plus, you will have considered the growing threat of financial fraud. </a:t>
            </a:r>
            <a:b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And to wrap it all up, you have examined how to apply a SMART approach to money management that offer important benefits when it comes to your financial future.</a:t>
            </a:r>
            <a:b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In the upcoming lessons, we will examine some key information on earning, income, taxes, saving, spending, inflation, investing, insurance and more. Each topic will have a role to play when it comes to future financial needs and wants. </a:t>
            </a:r>
          </a:p>
        </p:txBody>
      </p:sp>
      <p:sp>
        <p:nvSpPr>
          <p:cNvPr id="9" name="Isosceles Triangle 8">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pic>
        <p:nvPicPr>
          <p:cNvPr id="6" name="Graphic 5" descr="Shooting star">
            <a:extLst>
              <a:ext uri="{FF2B5EF4-FFF2-40B4-BE49-F238E27FC236}">
                <a16:creationId xmlns:a16="http://schemas.microsoft.com/office/drawing/2014/main" id="{5821E687-41FF-FD2E-111B-480B4E6D9F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862" y="1822071"/>
            <a:ext cx="2692374" cy="2692374"/>
          </a:xfrm>
          <a:prstGeom prst="rect">
            <a:avLst/>
          </a:prstGeom>
        </p:spPr>
      </p:pic>
    </p:spTree>
    <p:extLst>
      <p:ext uri="{BB962C8B-B14F-4D97-AF65-F5344CB8AC3E}">
        <p14:creationId xmlns:p14="http://schemas.microsoft.com/office/powerpoint/2010/main" val="302814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AAAABE-67A3-985B-4D82-90D84869EA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7362F-7917-83E4-2BDC-61CC6DF053F2}"/>
              </a:ext>
            </a:extLst>
          </p:cNvPr>
          <p:cNvSpPr>
            <a:spLocks noGrp="1"/>
          </p:cNvSpPr>
          <p:nvPr>
            <p:ph type="ctrTitle"/>
          </p:nvPr>
        </p:nvSpPr>
        <p:spPr>
          <a:xfrm>
            <a:off x="4974337" y="1265314"/>
            <a:ext cx="5029634" cy="3249131"/>
          </a:xfrm>
        </p:spPr>
        <p:txBody>
          <a:bodyPr vert="horz" lIns="91440" tIns="45720" rIns="91440" bIns="45720" rtlCol="0">
            <a:normAutofit/>
          </a:bodyPr>
          <a:lstStyle/>
          <a:p>
            <a:pPr algn="l"/>
            <a:r>
              <a:rPr lang="en-US" b="1" dirty="0"/>
              <a:t>Good Luck and Thank You</a:t>
            </a:r>
          </a:p>
        </p:txBody>
      </p:sp>
      <p:sp>
        <p:nvSpPr>
          <p:cNvPr id="9" name="Isosceles Triangle 8">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pic>
        <p:nvPicPr>
          <p:cNvPr id="6" name="Graphic 5" descr="Smiling Face with No Fill">
            <a:extLst>
              <a:ext uri="{FF2B5EF4-FFF2-40B4-BE49-F238E27FC236}">
                <a16:creationId xmlns:a16="http://schemas.microsoft.com/office/drawing/2014/main" id="{34308DA7-2B44-3CAB-04F5-E08DFF40AB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38299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51E7E23-5A5B-9603-9AD7-740D7C76C04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5" name="Title 1">
            <a:extLst>
              <a:ext uri="{FF2B5EF4-FFF2-40B4-BE49-F238E27FC236}">
                <a16:creationId xmlns:a16="http://schemas.microsoft.com/office/drawing/2014/main" id="{BBE8FA8B-D1C0-445B-433A-84586DCBB2A0}"/>
              </a:ext>
            </a:extLst>
          </p:cNvPr>
          <p:cNvSpPr>
            <a:spLocks noGrp="1"/>
          </p:cNvSpPr>
          <p:nvPr>
            <p:ph type="ctrTitle"/>
          </p:nvPr>
        </p:nvSpPr>
        <p:spPr>
          <a:xfrm>
            <a:off x="5536734" y="609600"/>
            <a:ext cx="3737268" cy="1320800"/>
          </a:xfrm>
        </p:spPr>
        <p:txBody>
          <a:bodyPr vert="horz" lIns="91440" tIns="45720" rIns="91440" bIns="45720" rtlCol="0" anchor="t">
            <a:normAutofit/>
          </a:bodyPr>
          <a:lstStyle/>
          <a:p>
            <a:pPr algn="l">
              <a:lnSpc>
                <a:spcPct val="90000"/>
              </a:lnSpc>
            </a:pPr>
            <a:r>
              <a:rPr lang="en-US" sz="2800" b="1" dirty="0"/>
              <a:t>Class Discussion 2</a:t>
            </a:r>
            <a:br>
              <a:rPr lang="en-US" sz="2800" b="1" dirty="0"/>
            </a:br>
            <a:r>
              <a:rPr lang="en-US" sz="2800" b="1" dirty="0"/>
              <a:t>Can you answer the following</a:t>
            </a:r>
          </a:p>
        </p:txBody>
      </p:sp>
      <p:sp>
        <p:nvSpPr>
          <p:cNvPr id="2" name="TextBox 1">
            <a:extLst>
              <a:ext uri="{FF2B5EF4-FFF2-40B4-BE49-F238E27FC236}">
                <a16:creationId xmlns:a16="http://schemas.microsoft.com/office/drawing/2014/main" id="{8DFE9637-9394-710D-EA7A-1C47CFB738EF}"/>
              </a:ext>
            </a:extLst>
          </p:cNvPr>
          <p:cNvSpPr txBox="1"/>
          <p:nvPr/>
        </p:nvSpPr>
        <p:spPr>
          <a:xfrm>
            <a:off x="5209563" y="2160589"/>
            <a:ext cx="4064439" cy="3880773"/>
          </a:xfrm>
          <a:prstGeom prst="rect">
            <a:avLst/>
          </a:prstGeom>
        </p:spPr>
        <p:txBody>
          <a:bodyPr vert="horz" lIns="91440" tIns="45720" rIns="91440" bIns="45720" rtlCol="0">
            <a:normAutofit fontScale="92500" lnSpcReduction="10000"/>
          </a:bodyPr>
          <a:lstStyle/>
          <a:p>
            <a:pPr marL="342900" indent="-342900">
              <a:lnSpc>
                <a:spcPct val="90000"/>
              </a:lnSpc>
              <a:spcBef>
                <a:spcPts val="1000"/>
              </a:spcBef>
              <a:buClr>
                <a:schemeClr val="accent1"/>
              </a:buClr>
              <a:buSzPct val="80000"/>
              <a:buFont typeface="+mj-lt"/>
              <a:buAutoNum type="arabicPeriod"/>
            </a:pPr>
            <a:r>
              <a:rPr lang="en-US" sz="1500" dirty="0">
                <a:solidFill>
                  <a:schemeClr val="tx1">
                    <a:lumMod val="75000"/>
                    <a:lumOff val="25000"/>
                  </a:schemeClr>
                </a:solidFill>
              </a:rPr>
              <a:t>Minimum Wage – within 10 cents, what is the minimum wage hourly rate in Ireland presently?</a:t>
            </a:r>
          </a:p>
          <a:p>
            <a:pPr marL="342900" indent="-342900">
              <a:lnSpc>
                <a:spcPct val="90000"/>
              </a:lnSpc>
              <a:spcBef>
                <a:spcPts val="1000"/>
              </a:spcBef>
              <a:buClr>
                <a:schemeClr val="accent1"/>
              </a:buClr>
              <a:buSzPct val="80000"/>
              <a:buFont typeface="+mj-lt"/>
              <a:buAutoNum type="arabicPeriod"/>
            </a:pPr>
            <a:endParaRPr lang="en-US" sz="1500" dirty="0">
              <a:solidFill>
                <a:schemeClr val="tx1">
                  <a:lumMod val="75000"/>
                  <a:lumOff val="25000"/>
                </a:schemeClr>
              </a:solidFill>
            </a:endParaRPr>
          </a:p>
          <a:p>
            <a:pPr marL="342900" indent="-342900">
              <a:lnSpc>
                <a:spcPct val="90000"/>
              </a:lnSpc>
              <a:spcBef>
                <a:spcPts val="1000"/>
              </a:spcBef>
              <a:buClr>
                <a:schemeClr val="accent1"/>
              </a:buClr>
              <a:buSzPct val="80000"/>
              <a:buFont typeface="+mj-lt"/>
              <a:buAutoNum type="arabicPeriod"/>
            </a:pPr>
            <a:r>
              <a:rPr lang="en-US" sz="1500" dirty="0">
                <a:solidFill>
                  <a:schemeClr val="tx1">
                    <a:lumMod val="75000"/>
                    <a:lumOff val="25000"/>
                  </a:schemeClr>
                </a:solidFill>
              </a:rPr>
              <a:t>Earned Interest – provide a common example of how this would apply to you?</a:t>
            </a:r>
          </a:p>
          <a:p>
            <a:pPr marL="342900" indent="-342900">
              <a:lnSpc>
                <a:spcPct val="90000"/>
              </a:lnSpc>
              <a:spcBef>
                <a:spcPts val="1000"/>
              </a:spcBef>
              <a:buClr>
                <a:schemeClr val="accent1"/>
              </a:buClr>
              <a:buSzPct val="80000"/>
              <a:buFont typeface="+mj-lt"/>
              <a:buAutoNum type="arabicPeriod"/>
            </a:pPr>
            <a:endParaRPr lang="en-US" sz="1500" dirty="0">
              <a:solidFill>
                <a:schemeClr val="tx1">
                  <a:lumMod val="75000"/>
                  <a:lumOff val="25000"/>
                </a:schemeClr>
              </a:solidFill>
            </a:endParaRPr>
          </a:p>
          <a:p>
            <a:pPr marL="342900" indent="-342900">
              <a:lnSpc>
                <a:spcPct val="90000"/>
              </a:lnSpc>
              <a:spcBef>
                <a:spcPts val="1000"/>
              </a:spcBef>
              <a:buClr>
                <a:schemeClr val="accent1"/>
              </a:buClr>
              <a:buSzPct val="80000"/>
              <a:buFont typeface="+mj-lt"/>
              <a:buAutoNum type="arabicPeriod"/>
            </a:pPr>
            <a:r>
              <a:rPr lang="en-US" sz="1500" dirty="0">
                <a:solidFill>
                  <a:schemeClr val="tx1">
                    <a:lumMod val="75000"/>
                    <a:lumOff val="25000"/>
                  </a:schemeClr>
                </a:solidFill>
              </a:rPr>
              <a:t>PAYE Earner – provide 3 examples of workers that are categorized as PAYE earners?</a:t>
            </a:r>
          </a:p>
          <a:p>
            <a:pPr marL="342900" indent="-342900">
              <a:lnSpc>
                <a:spcPct val="90000"/>
              </a:lnSpc>
              <a:spcBef>
                <a:spcPts val="1000"/>
              </a:spcBef>
              <a:buClr>
                <a:schemeClr val="accent1"/>
              </a:buClr>
              <a:buSzPct val="80000"/>
              <a:buFont typeface="+mj-lt"/>
              <a:buAutoNum type="arabicPeriod"/>
            </a:pPr>
            <a:endParaRPr lang="en-US" sz="1500" dirty="0">
              <a:solidFill>
                <a:schemeClr val="tx1">
                  <a:lumMod val="75000"/>
                  <a:lumOff val="25000"/>
                </a:schemeClr>
              </a:solidFill>
            </a:endParaRPr>
          </a:p>
          <a:p>
            <a:pPr marL="342900" indent="-342900">
              <a:lnSpc>
                <a:spcPct val="90000"/>
              </a:lnSpc>
              <a:spcBef>
                <a:spcPts val="1000"/>
              </a:spcBef>
              <a:buClr>
                <a:schemeClr val="accent1"/>
              </a:buClr>
              <a:buSzPct val="80000"/>
              <a:buFont typeface="+mj-lt"/>
              <a:buAutoNum type="arabicPeriod"/>
            </a:pPr>
            <a:r>
              <a:rPr lang="en-US" sz="1500" dirty="0">
                <a:solidFill>
                  <a:schemeClr val="tx1">
                    <a:lumMod val="75000"/>
                    <a:lumOff val="25000"/>
                  </a:schemeClr>
                </a:solidFill>
              </a:rPr>
              <a:t>“My finances are in the RED” – list 3 example of why someone might say this? </a:t>
            </a:r>
          </a:p>
          <a:p>
            <a:pPr marL="342900" indent="-342900">
              <a:lnSpc>
                <a:spcPct val="90000"/>
              </a:lnSpc>
              <a:spcBef>
                <a:spcPts val="1000"/>
              </a:spcBef>
              <a:buClr>
                <a:schemeClr val="accent1"/>
              </a:buClr>
              <a:buSzPct val="80000"/>
              <a:buFont typeface="+mj-lt"/>
              <a:buAutoNum type="arabicPeriod"/>
            </a:pPr>
            <a:endParaRPr lang="en-US" sz="1500" dirty="0">
              <a:solidFill>
                <a:schemeClr val="tx1">
                  <a:lumMod val="75000"/>
                  <a:lumOff val="25000"/>
                </a:schemeClr>
              </a:solidFill>
            </a:endParaRPr>
          </a:p>
          <a:p>
            <a:pPr marL="342900" indent="-342900">
              <a:lnSpc>
                <a:spcPct val="90000"/>
              </a:lnSpc>
              <a:spcBef>
                <a:spcPts val="1000"/>
              </a:spcBef>
              <a:buClr>
                <a:schemeClr val="accent1"/>
              </a:buClr>
              <a:buSzPct val="80000"/>
              <a:buFont typeface="+mj-lt"/>
              <a:buAutoNum type="arabicPeriod"/>
            </a:pPr>
            <a:r>
              <a:rPr lang="en-US" sz="1500" dirty="0">
                <a:solidFill>
                  <a:schemeClr val="tx1">
                    <a:lumMod val="75000"/>
                    <a:lumOff val="25000"/>
                  </a:schemeClr>
                </a:solidFill>
              </a:rPr>
              <a:t>Financial Fraud – can you name some common types of financial fraud?</a:t>
            </a:r>
          </a:p>
        </p:txBody>
      </p:sp>
      <p:pic>
        <p:nvPicPr>
          <p:cNvPr id="4" name="Picture 3">
            <a:extLst>
              <a:ext uri="{FF2B5EF4-FFF2-40B4-BE49-F238E27FC236}">
                <a16:creationId xmlns:a16="http://schemas.microsoft.com/office/drawing/2014/main" id="{39490A19-5605-A9E3-50D7-3356BE4507FD}"/>
              </a:ext>
            </a:extLst>
          </p:cNvPr>
          <p:cNvPicPr>
            <a:picLocks noChangeAspect="1"/>
          </p:cNvPicPr>
          <p:nvPr/>
        </p:nvPicPr>
        <p:blipFill>
          <a:blip r:embed="rId2"/>
          <a:srcRect l="15121" r="32369" b="-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2" name="Isosceles Triangle 2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Tree>
    <p:extLst>
      <p:ext uri="{BB962C8B-B14F-4D97-AF65-F5344CB8AC3E}">
        <p14:creationId xmlns:p14="http://schemas.microsoft.com/office/powerpoint/2010/main" val="10824661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93F02E-4DFB-B785-E325-58C0D8D338E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2" name="Rectangle 21">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40CE042-6DC0-D28A-16FE-0EB0D1B3AB4C}"/>
              </a:ext>
            </a:extLst>
          </p:cNvPr>
          <p:cNvSpPr>
            <a:spLocks noGrp="1"/>
          </p:cNvSpPr>
          <p:nvPr>
            <p:ph type="ctrTitle"/>
          </p:nvPr>
        </p:nvSpPr>
        <p:spPr>
          <a:xfrm>
            <a:off x="1043950" y="1179151"/>
            <a:ext cx="3300646" cy="4463889"/>
          </a:xfrm>
        </p:spPr>
        <p:txBody>
          <a:bodyPr vert="horz" lIns="91440" tIns="45720" rIns="91440" bIns="45720" rtlCol="0" anchor="ctr">
            <a:normAutofit/>
          </a:bodyPr>
          <a:lstStyle/>
          <a:p>
            <a:pPr algn="l"/>
            <a:r>
              <a:rPr lang="en-US" sz="3600" b="1" dirty="0"/>
              <a:t>Class Discussion – can you answer the following</a:t>
            </a:r>
            <a:br>
              <a:rPr lang="en-US" sz="3600" b="1" dirty="0"/>
            </a:br>
            <a:r>
              <a:rPr lang="en-US" sz="3600" b="1" dirty="0">
                <a:solidFill>
                  <a:srgbClr val="FF0000"/>
                </a:solidFill>
              </a:rPr>
              <a:t>Teacher Answers</a:t>
            </a:r>
          </a:p>
        </p:txBody>
      </p:sp>
      <p:sp>
        <p:nvSpPr>
          <p:cNvPr id="24" name="Isosceles Triangle 23">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cxnSp>
        <p:nvCxnSpPr>
          <p:cNvPr id="26" name="Straight Connector 25">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D752482-01A2-1D5A-94D2-9E9AEAD36964}"/>
              </a:ext>
            </a:extLst>
          </p:cNvPr>
          <p:cNvSpPr txBox="1"/>
          <p:nvPr/>
        </p:nvSpPr>
        <p:spPr>
          <a:xfrm>
            <a:off x="4724395" y="576943"/>
            <a:ext cx="7010405" cy="5682343"/>
          </a:xfrm>
          <a:prstGeom prst="rect">
            <a:avLst/>
          </a:prstGeom>
        </p:spPr>
        <p:txBody>
          <a:bodyPr vert="horz" lIns="91440" tIns="45720" rIns="91440" bIns="45720" rtlCol="0" anchor="ctr">
            <a:normAutofit/>
          </a:bodyPr>
          <a:lstStyle/>
          <a:p>
            <a:pPr marL="342900" indent="-342900">
              <a:lnSpc>
                <a:spcPct val="90000"/>
              </a:lnSpc>
              <a:spcBef>
                <a:spcPts val="1000"/>
              </a:spcBef>
              <a:buClr>
                <a:schemeClr val="accent1"/>
              </a:buClr>
              <a:buSzPct val="80000"/>
              <a:buFont typeface="+mj-lt"/>
              <a:buAutoNum type="arabicPeriod"/>
            </a:pPr>
            <a:r>
              <a:rPr lang="en-US" sz="1200" dirty="0">
                <a:solidFill>
                  <a:schemeClr val="tx1">
                    <a:lumMod val="75000"/>
                    <a:lumOff val="25000"/>
                  </a:schemeClr>
                </a:solidFill>
              </a:rPr>
              <a:t>Minimum Wage – </a:t>
            </a:r>
            <a:r>
              <a:rPr lang="en-US" sz="1200" b="1" dirty="0">
                <a:solidFill>
                  <a:schemeClr val="tx1">
                    <a:lumMod val="75000"/>
                    <a:lumOff val="25000"/>
                  </a:schemeClr>
                </a:solidFill>
              </a:rPr>
              <a:t>€14.15 per hour</a:t>
            </a:r>
            <a:r>
              <a:rPr lang="en-US" sz="1200" dirty="0">
                <a:solidFill>
                  <a:schemeClr val="tx1">
                    <a:lumMod val="75000"/>
                    <a:lumOff val="25000"/>
                  </a:schemeClr>
                </a:solidFill>
              </a:rPr>
              <a:t> for employees aged 20 and over. Reduced rates apply for employees under 20: 19-year-olds (€12.74), 18-year-olds (€11.32), and those under 18 (€9.91)</a:t>
            </a:r>
          </a:p>
          <a:p>
            <a:pPr marL="342900" indent="-342900">
              <a:lnSpc>
                <a:spcPct val="90000"/>
              </a:lnSpc>
              <a:spcBef>
                <a:spcPts val="1000"/>
              </a:spcBef>
              <a:buClr>
                <a:schemeClr val="accent1"/>
              </a:buClr>
              <a:buSzPct val="80000"/>
              <a:buFont typeface="+mj-lt"/>
              <a:buAutoNum type="arabicPeriod"/>
            </a:pPr>
            <a:r>
              <a:rPr lang="en-US" sz="1200" dirty="0">
                <a:solidFill>
                  <a:schemeClr val="tx1">
                    <a:lumMod val="75000"/>
                    <a:lumOff val="25000"/>
                  </a:schemeClr>
                </a:solidFill>
              </a:rPr>
              <a:t>Earned Interest – In Ireland, earned interest refers to the profit generated from depositing money into a financial institution, purchasing government bonds, or other interest-bearing instruments.</a:t>
            </a:r>
          </a:p>
          <a:p>
            <a:pPr marL="342900" indent="-342900">
              <a:lnSpc>
                <a:spcPct val="90000"/>
              </a:lnSpc>
              <a:spcBef>
                <a:spcPts val="1000"/>
              </a:spcBef>
              <a:buClr>
                <a:schemeClr val="accent1"/>
              </a:buClr>
              <a:buSzPct val="80000"/>
              <a:buFont typeface="+mj-lt"/>
              <a:buAutoNum type="arabicPeriod"/>
            </a:pPr>
            <a:r>
              <a:rPr lang="en-US" sz="1200" dirty="0">
                <a:solidFill>
                  <a:schemeClr val="tx1">
                    <a:lumMod val="75000"/>
                    <a:lumOff val="25000"/>
                  </a:schemeClr>
                </a:solidFill>
              </a:rPr>
              <a:t>PAYE Earner – </a:t>
            </a:r>
            <a:r>
              <a:rPr lang="en-US" sz="1200" b="1" dirty="0">
                <a:solidFill>
                  <a:schemeClr val="tx1">
                    <a:lumMod val="75000"/>
                    <a:lumOff val="25000"/>
                  </a:schemeClr>
                </a:solidFill>
              </a:rPr>
              <a:t>A Full-Time Office Administrator:</a:t>
            </a:r>
            <a:r>
              <a:rPr lang="en-US" sz="1200" dirty="0">
                <a:solidFill>
                  <a:schemeClr val="tx1">
                    <a:lumMod val="75000"/>
                    <a:lumOff val="25000"/>
                  </a:schemeClr>
                </a:solidFill>
              </a:rPr>
              <a:t> A person employed in an office on a permanent contract with a set salary, overtime, and benefits like health insurance, where the employer deducts all taxes before paying them. </a:t>
            </a:r>
            <a:r>
              <a:rPr lang="en-US" sz="1200" b="1" dirty="0">
                <a:solidFill>
                  <a:schemeClr val="tx1">
                    <a:lumMod val="75000"/>
                    <a:lumOff val="25000"/>
                  </a:schemeClr>
                </a:solidFill>
              </a:rPr>
              <a:t>A Retail Assistant or Barista:</a:t>
            </a:r>
            <a:r>
              <a:rPr lang="en-US" sz="1200" dirty="0">
                <a:solidFill>
                  <a:schemeClr val="tx1">
                    <a:lumMod val="75000"/>
                    <a:lumOff val="25000"/>
                  </a:schemeClr>
                </a:solidFill>
              </a:rPr>
              <a:t> A part-time worker in a shop or cafe who receives a weekly or monthly salary, which is subject to standard PAYE deductions. A nurse employed in a hospital. </a:t>
            </a:r>
          </a:p>
          <a:p>
            <a:pPr marL="342900" indent="-342900">
              <a:lnSpc>
                <a:spcPct val="90000"/>
              </a:lnSpc>
              <a:spcBef>
                <a:spcPts val="1000"/>
              </a:spcBef>
              <a:buClr>
                <a:schemeClr val="accent1"/>
              </a:buClr>
              <a:buSzPct val="80000"/>
              <a:buFont typeface="+mj-lt"/>
              <a:buAutoNum type="arabicPeriod"/>
            </a:pPr>
            <a:r>
              <a:rPr lang="en-US" sz="1200" dirty="0">
                <a:solidFill>
                  <a:schemeClr val="tx1">
                    <a:lumMod val="75000"/>
                    <a:lumOff val="25000"/>
                  </a:schemeClr>
                </a:solidFill>
              </a:rPr>
              <a:t>“My finances are in the RED” – list some example of why someone might say this? </a:t>
            </a:r>
            <a:r>
              <a:rPr lang="en-US" sz="1200" b="1" dirty="0">
                <a:solidFill>
                  <a:schemeClr val="tx1">
                    <a:lumMod val="75000"/>
                    <a:lumOff val="25000"/>
                  </a:schemeClr>
                </a:solidFill>
              </a:rPr>
              <a:t>Unexpected Major Expenses (Lack of Emergency Fund): </a:t>
            </a:r>
            <a:r>
              <a:rPr lang="en-US" sz="1200" dirty="0">
                <a:solidFill>
                  <a:schemeClr val="tx1">
                    <a:lumMod val="75000"/>
                    <a:lumOff val="25000"/>
                  </a:schemeClr>
                </a:solidFill>
              </a:rPr>
              <a:t>A sudden, unplanned event such as a medical emergency, urgent car repair, or emergency home repair can drain savings instantly. Without an emergency fund to cover these costs, an individual is forced to use high-interest credit cards or loans to pay for them, immediately pushing their finances into a negative state. </a:t>
            </a:r>
            <a:r>
              <a:rPr lang="en-US" sz="1200" b="1" dirty="0">
                <a:solidFill>
                  <a:schemeClr val="tx1">
                    <a:lumMod val="75000"/>
                    <a:lumOff val="25000"/>
                  </a:schemeClr>
                </a:solidFill>
              </a:rPr>
              <a:t>Job Loss or Significant Reduction in Income: </a:t>
            </a:r>
            <a:r>
              <a:rPr lang="en-US" sz="1200" dirty="0">
                <a:solidFill>
                  <a:schemeClr val="tx1">
                    <a:lumMod val="75000"/>
                    <a:lumOff val="25000"/>
                  </a:schemeClr>
                </a:solidFill>
              </a:rPr>
              <a:t>A sudden loss of income, such as being laid off, can lead to a situation where a person cannot cover their basic monthly expenses (rent, utilities, food). Without income, existing debts and living costs quickly exceed available funds, causing a rapid shift from black to red. </a:t>
            </a:r>
            <a:r>
              <a:rPr lang="en-US" sz="1200" b="1" dirty="0">
                <a:solidFill>
                  <a:schemeClr val="tx1">
                    <a:lumMod val="75000"/>
                    <a:lumOff val="25000"/>
                  </a:schemeClr>
                </a:solidFill>
              </a:rPr>
              <a:t>Overspending on Credit (Living Beyond Means):</a:t>
            </a:r>
            <a:r>
              <a:rPr lang="en-US" sz="1200" dirty="0">
                <a:solidFill>
                  <a:schemeClr val="tx1">
                    <a:lumMod val="75000"/>
                    <a:lumOff val="25000"/>
                  </a:schemeClr>
                </a:solidFill>
              </a:rPr>
              <a:t> Consistently spending more than one earns, often aided by easy access to credit cards, leads to a debt trap. When credit card debt builds up, the accumulated interest payments become so high that the minimum payments exceed the person's ability to pay, causing the total debt to snowball and the person to fall into the red. </a:t>
            </a:r>
          </a:p>
          <a:p>
            <a:pPr marL="342900" indent="-342900">
              <a:lnSpc>
                <a:spcPct val="90000"/>
              </a:lnSpc>
              <a:spcBef>
                <a:spcPts val="1000"/>
              </a:spcBef>
              <a:buClr>
                <a:schemeClr val="accent1"/>
              </a:buClr>
              <a:buSzPct val="80000"/>
              <a:buFont typeface="+mj-lt"/>
              <a:buAutoNum type="arabicPeriod"/>
            </a:pPr>
            <a:r>
              <a:rPr lang="en-US" sz="1200" dirty="0">
                <a:solidFill>
                  <a:schemeClr val="tx1">
                    <a:lumMod val="75000"/>
                    <a:lumOff val="25000"/>
                  </a:schemeClr>
                </a:solidFill>
              </a:rPr>
              <a:t>Financial Fraud - </a:t>
            </a:r>
            <a:r>
              <a:rPr lang="en-GB" sz="1200" dirty="0"/>
              <a:t>Financial fraud involves deceptive practices to illegally obtain money, assets, or data from individuals or organizations, often through phishing, investment scams,  or identity theft. These crimes, which frequently leverage urgency and trust to exploit victims, cause significant financial losses and erode trust in financial systems. </a:t>
            </a:r>
            <a:endParaRPr lang="en-US" sz="1200" dirty="0">
              <a:solidFill>
                <a:schemeClr val="tx1">
                  <a:lumMod val="75000"/>
                  <a:lumOff val="25000"/>
                </a:schemeClr>
              </a:solidFill>
            </a:endParaRPr>
          </a:p>
        </p:txBody>
      </p:sp>
      <p:sp>
        <p:nvSpPr>
          <p:cNvPr id="28" name="Isosceles Triangle 27">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Tree>
    <p:extLst>
      <p:ext uri="{BB962C8B-B14F-4D97-AF65-F5344CB8AC3E}">
        <p14:creationId xmlns:p14="http://schemas.microsoft.com/office/powerpoint/2010/main" val="370542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31B31FC-2D37-1416-E01A-16090200D23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2" name="Rectangle 21">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1BFC42-9610-4712-777E-0A9867ECFBF1}"/>
              </a:ext>
            </a:extLst>
          </p:cNvPr>
          <p:cNvPicPr>
            <a:picLocks noChangeAspect="1"/>
          </p:cNvPicPr>
          <p:nvPr/>
        </p:nvPicPr>
        <p:blipFill>
          <a:blip r:embed="rId2">
            <a:duotone>
              <a:prstClr val="black"/>
              <a:schemeClr val="tx2">
                <a:tint val="45000"/>
                <a:satMod val="400000"/>
              </a:schemeClr>
            </a:duotone>
            <a:alphaModFix amt="40000"/>
          </a:blip>
          <a:srcRect b="15730"/>
          <a:stretch>
            <a:fillRect/>
          </a:stretch>
        </p:blipFill>
        <p:spPr>
          <a:xfrm>
            <a:off x="20" y="10"/>
            <a:ext cx="12191980" cy="6857990"/>
          </a:xfrm>
          <a:prstGeom prst="rect">
            <a:avLst/>
          </a:prstGeom>
        </p:spPr>
      </p:pic>
      <p:sp>
        <p:nvSpPr>
          <p:cNvPr id="5" name="Title 1">
            <a:extLst>
              <a:ext uri="{FF2B5EF4-FFF2-40B4-BE49-F238E27FC236}">
                <a16:creationId xmlns:a16="http://schemas.microsoft.com/office/drawing/2014/main" id="{C2CE195A-1EFA-A8B6-0B94-35944EF1796B}"/>
              </a:ext>
            </a:extLst>
          </p:cNvPr>
          <p:cNvSpPr>
            <a:spLocks noGrp="1"/>
          </p:cNvSpPr>
          <p:nvPr>
            <p:ph type="ctrTitle"/>
          </p:nvPr>
        </p:nvSpPr>
        <p:spPr>
          <a:xfrm>
            <a:off x="677334" y="609600"/>
            <a:ext cx="8596668" cy="1320800"/>
          </a:xfrm>
        </p:spPr>
        <p:txBody>
          <a:bodyPr vert="horz" lIns="91440" tIns="45720" rIns="91440" bIns="45720" rtlCol="0" anchor="t">
            <a:normAutofit/>
          </a:bodyPr>
          <a:lstStyle/>
          <a:p>
            <a:pPr algn="l"/>
            <a:r>
              <a:rPr lang="en-US" sz="3600" b="1" dirty="0"/>
              <a:t>Class Discussion 2 (a, b, c)</a:t>
            </a:r>
          </a:p>
        </p:txBody>
      </p:sp>
      <p:sp>
        <p:nvSpPr>
          <p:cNvPr id="2" name="TextBox 1">
            <a:extLst>
              <a:ext uri="{FF2B5EF4-FFF2-40B4-BE49-F238E27FC236}">
                <a16:creationId xmlns:a16="http://schemas.microsoft.com/office/drawing/2014/main" id="{55192998-A1F5-6B8A-6376-3E8DCBD6689B}"/>
              </a:ext>
            </a:extLst>
          </p:cNvPr>
          <p:cNvSpPr txBox="1"/>
          <p:nvPr/>
        </p:nvSpPr>
        <p:spPr>
          <a:xfrm>
            <a:off x="677334" y="2160589"/>
            <a:ext cx="8596668" cy="3880773"/>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dirty="0">
                <a:solidFill>
                  <a:srgbClr val="FFFFFF"/>
                </a:solidFill>
              </a:rPr>
              <a:t>A. Minimum Wage – why do you think there is a minimum wage passed as law in Ireland? Discuss</a:t>
            </a:r>
          </a:p>
          <a:p>
            <a:pPr marL="342900" indent="-342900">
              <a:spcBef>
                <a:spcPts val="1000"/>
              </a:spcBef>
              <a:buClr>
                <a:schemeClr val="accent1"/>
              </a:buClr>
              <a:buSzPct val="80000"/>
              <a:buFont typeface="Wingdings 3" charset="2"/>
              <a:buChar char=""/>
            </a:pPr>
            <a:endParaRPr lang="en-US" dirty="0">
              <a:solidFill>
                <a:srgbClr val="FFFFFF"/>
              </a:solidFill>
            </a:endParaRPr>
          </a:p>
          <a:p>
            <a:pPr marL="342900" indent="-342900">
              <a:spcBef>
                <a:spcPts val="1000"/>
              </a:spcBef>
              <a:buClr>
                <a:schemeClr val="accent1"/>
              </a:buClr>
              <a:buSzPct val="80000"/>
              <a:buFont typeface="Wingdings 3" charset="2"/>
              <a:buChar char=""/>
            </a:pPr>
            <a:r>
              <a:rPr lang="en-US" dirty="0">
                <a:solidFill>
                  <a:srgbClr val="FFFFFF"/>
                </a:solidFill>
              </a:rPr>
              <a:t>B. PAYE Earner – this refers to the income tax employees pay directly from their wages. What are some of the uses that PAYE is used by Government? Discuss. </a:t>
            </a:r>
          </a:p>
          <a:p>
            <a:pPr marL="342900" indent="-342900">
              <a:spcBef>
                <a:spcPts val="1000"/>
              </a:spcBef>
              <a:buClr>
                <a:schemeClr val="accent1"/>
              </a:buClr>
              <a:buSzPct val="80000"/>
              <a:buFont typeface="Wingdings 3" charset="2"/>
              <a:buChar char=""/>
            </a:pPr>
            <a:endParaRPr lang="en-US" dirty="0">
              <a:solidFill>
                <a:srgbClr val="FFFFFF"/>
              </a:solidFill>
            </a:endParaRPr>
          </a:p>
          <a:p>
            <a:pPr marL="342900" indent="-342900">
              <a:spcBef>
                <a:spcPts val="1000"/>
              </a:spcBef>
              <a:buClr>
                <a:schemeClr val="accent1"/>
              </a:buClr>
              <a:buSzPct val="80000"/>
              <a:buFont typeface="Wingdings 3" charset="2"/>
              <a:buChar char=""/>
            </a:pPr>
            <a:r>
              <a:rPr lang="en-US" dirty="0">
                <a:solidFill>
                  <a:srgbClr val="FFFFFF"/>
                </a:solidFill>
              </a:rPr>
              <a:t>C. What are the risks of financial fraud to someone that is saving for a goal in the future? Discuss. </a:t>
            </a:r>
          </a:p>
          <a:p>
            <a:pPr marL="342900" indent="-342900">
              <a:spcBef>
                <a:spcPts val="1000"/>
              </a:spcBef>
              <a:buClr>
                <a:schemeClr val="accent1"/>
              </a:buClr>
              <a:buSzPct val="80000"/>
              <a:buFont typeface="Wingdings 3" charset="2"/>
              <a:buChar char=""/>
            </a:pPr>
            <a:endParaRPr lang="en-US" dirty="0">
              <a:solidFill>
                <a:srgbClr val="FFFFFF"/>
              </a:solidFill>
            </a:endParaRPr>
          </a:p>
          <a:p>
            <a:pPr marL="342900" indent="-342900">
              <a:spcBef>
                <a:spcPts val="1000"/>
              </a:spcBef>
              <a:buClr>
                <a:schemeClr val="accent1"/>
              </a:buClr>
              <a:buSzPct val="80000"/>
              <a:buFont typeface="Wingdings 3" charset="2"/>
              <a:buChar char=""/>
            </a:pPr>
            <a:endParaRPr lang="en-US" dirty="0">
              <a:solidFill>
                <a:srgbClr val="FFFFFF"/>
              </a:solidFill>
            </a:endParaRPr>
          </a:p>
        </p:txBody>
      </p:sp>
    </p:spTree>
    <p:extLst>
      <p:ext uri="{BB962C8B-B14F-4D97-AF65-F5344CB8AC3E}">
        <p14:creationId xmlns:p14="http://schemas.microsoft.com/office/powerpoint/2010/main" val="29037853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1" name="Rectangle 20">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70B5FD-2C23-08CD-EB3A-277F934A64D7}"/>
              </a:ext>
            </a:extLst>
          </p:cNvPr>
          <p:cNvSpPr txBox="1"/>
          <p:nvPr/>
        </p:nvSpPr>
        <p:spPr>
          <a:xfrm>
            <a:off x="1043950" y="1179151"/>
            <a:ext cx="3300646" cy="4463889"/>
          </a:xfrm>
          <a:prstGeom prst="rect">
            <a:avLst/>
          </a:prstGeom>
        </p:spPr>
        <p:txBody>
          <a:bodyPr vert="horz" lIns="91440" tIns="45720" rIns="91440" bIns="45720" rtlCol="0" anchor="ctr">
            <a:normAutofit/>
          </a:bodyPr>
          <a:lstStyle/>
          <a:p>
            <a:pPr>
              <a:spcBef>
                <a:spcPct val="0"/>
              </a:spcBef>
              <a:spcAft>
                <a:spcPts val="600"/>
              </a:spcAft>
            </a:pPr>
            <a:r>
              <a:rPr lang="en-US" sz="3600" b="1" dirty="0">
                <a:solidFill>
                  <a:schemeClr val="accent1"/>
                </a:solidFill>
                <a:latin typeface="+mj-lt"/>
                <a:ea typeface="+mj-ea"/>
                <a:cs typeface="+mj-cs"/>
              </a:rPr>
              <a:t>Class Discussion 2 (a) – </a:t>
            </a:r>
          </a:p>
          <a:p>
            <a:pPr>
              <a:spcBef>
                <a:spcPct val="0"/>
              </a:spcBef>
              <a:spcAft>
                <a:spcPts val="600"/>
              </a:spcAft>
            </a:pPr>
            <a:r>
              <a:rPr lang="en-US" b="1" dirty="0">
                <a:solidFill>
                  <a:srgbClr val="FF0000"/>
                </a:solidFill>
                <a:latin typeface="+mj-lt"/>
                <a:ea typeface="+mj-ea"/>
                <a:cs typeface="+mj-cs"/>
              </a:rPr>
              <a:t>Teacher Answers </a:t>
            </a:r>
          </a:p>
          <a:p>
            <a:pPr>
              <a:spcBef>
                <a:spcPct val="0"/>
              </a:spcBef>
              <a:spcAft>
                <a:spcPts val="600"/>
              </a:spcAft>
            </a:pPr>
            <a:r>
              <a:rPr lang="en-US" b="1" dirty="0">
                <a:solidFill>
                  <a:srgbClr val="FF0000"/>
                </a:solidFill>
                <a:latin typeface="+mj-lt"/>
                <a:ea typeface="+mj-ea"/>
                <a:cs typeface="+mj-cs"/>
              </a:rPr>
              <a:t>(Minimum Wage) </a:t>
            </a:r>
            <a:endParaRPr lang="en-US" dirty="0">
              <a:solidFill>
                <a:srgbClr val="FF0000"/>
              </a:solidFill>
              <a:latin typeface="+mj-lt"/>
              <a:ea typeface="+mj-ea"/>
              <a:cs typeface="+mj-cs"/>
            </a:endParaRPr>
          </a:p>
        </p:txBody>
      </p:sp>
      <p:sp>
        <p:nvSpPr>
          <p:cNvPr id="23" name="Isosceles Triangle 22">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cxnSp>
        <p:nvCxnSpPr>
          <p:cNvPr id="25" name="Straight Connector 24">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C02FDB-B4FF-2C44-B11F-1EEBC8933CA4}"/>
              </a:ext>
            </a:extLst>
          </p:cNvPr>
          <p:cNvSpPr txBox="1"/>
          <p:nvPr/>
        </p:nvSpPr>
        <p:spPr>
          <a:xfrm>
            <a:off x="4978918" y="1109145"/>
            <a:ext cx="6341016" cy="4603900"/>
          </a:xfrm>
          <a:prstGeom prst="rect">
            <a:avLst/>
          </a:prstGeom>
        </p:spPr>
        <p:txBody>
          <a:bodyPr vert="horz" lIns="91440" tIns="45720" rIns="91440" bIns="45720" rtlCol="0" anchor="ctr">
            <a:normAutofit/>
          </a:bodyPr>
          <a:lstStyle/>
          <a:p>
            <a:pPr lvl="0" fontAlgn="base">
              <a:lnSpc>
                <a:spcPct val="90000"/>
              </a:lnSpc>
              <a:spcBef>
                <a:spcPts val="1000"/>
              </a:spcBef>
              <a:buClr>
                <a:schemeClr val="accent1"/>
              </a:buClr>
              <a:buSzPct val="80000"/>
              <a:buFont typeface="Wingdings 3" charset="2"/>
              <a:buChar char=""/>
            </a:pPr>
            <a:r>
              <a:rPr lang="en-US" altLang="en-US" sz="1700">
                <a:solidFill>
                  <a:schemeClr val="tx1">
                    <a:lumMod val="75000"/>
                    <a:lumOff val="25000"/>
                  </a:schemeClr>
                </a:solidFill>
              </a:rPr>
              <a:t>Key reasons for Ireland's minimum wage include:</a:t>
            </a:r>
          </a:p>
          <a:p>
            <a:pPr lvl="0" fontAlgn="base">
              <a:lnSpc>
                <a:spcPct val="90000"/>
              </a:lnSpc>
              <a:spcBef>
                <a:spcPts val="1000"/>
              </a:spcBef>
              <a:buClr>
                <a:schemeClr val="accent1"/>
              </a:buClr>
              <a:buSzPct val="80000"/>
              <a:buFont typeface="Wingdings 3" charset="2"/>
              <a:buChar char=""/>
            </a:pPr>
            <a:r>
              <a:rPr lang="en-US" altLang="en-US" sz="1700" b="1">
                <a:solidFill>
                  <a:schemeClr val="tx1">
                    <a:lumMod val="75000"/>
                    <a:lumOff val="25000"/>
                  </a:schemeClr>
                </a:solidFill>
              </a:rPr>
              <a:t>Protection Against Exploitation:</a:t>
            </a:r>
            <a:r>
              <a:rPr lang="en-US" altLang="en-US" sz="1700">
                <a:solidFill>
                  <a:schemeClr val="tx1">
                    <a:lumMod val="75000"/>
                    <a:lumOff val="25000"/>
                  </a:schemeClr>
                </a:solidFill>
              </a:rPr>
              <a:t> It prevents a "race-to-the-bottom" in wage competition, ensuring all employees, including part-time and casual workers, receive a legal minimum compensation.</a:t>
            </a:r>
          </a:p>
          <a:p>
            <a:pPr lvl="0" fontAlgn="base">
              <a:lnSpc>
                <a:spcPct val="90000"/>
              </a:lnSpc>
              <a:spcBef>
                <a:spcPts val="1000"/>
              </a:spcBef>
              <a:buClr>
                <a:schemeClr val="accent1"/>
              </a:buClr>
              <a:buSzPct val="80000"/>
              <a:buFont typeface="Wingdings 3" charset="2"/>
              <a:buChar char=""/>
            </a:pPr>
            <a:r>
              <a:rPr lang="en-US" altLang="en-US" sz="1700" b="1">
                <a:solidFill>
                  <a:schemeClr val="tx1">
                    <a:lumMod val="75000"/>
                    <a:lumOff val="25000"/>
                  </a:schemeClr>
                </a:solidFill>
              </a:rPr>
              <a:t>Reducing Income Inequality:</a:t>
            </a:r>
            <a:r>
              <a:rPr lang="en-US" altLang="en-US" sz="1700">
                <a:solidFill>
                  <a:schemeClr val="tx1">
                    <a:lumMod val="75000"/>
                    <a:lumOff val="25000"/>
                  </a:schemeClr>
                </a:solidFill>
              </a:rPr>
              <a:t> The policy helps lower income disparity within society.</a:t>
            </a:r>
          </a:p>
          <a:p>
            <a:pPr lvl="0" fontAlgn="base">
              <a:lnSpc>
                <a:spcPct val="90000"/>
              </a:lnSpc>
              <a:spcBef>
                <a:spcPts val="1000"/>
              </a:spcBef>
              <a:buClr>
                <a:schemeClr val="accent1"/>
              </a:buClr>
              <a:buSzPct val="80000"/>
              <a:buFont typeface="Wingdings 3" charset="2"/>
              <a:buChar char=""/>
            </a:pPr>
            <a:r>
              <a:rPr lang="en-US" altLang="en-US" sz="1700" b="1">
                <a:solidFill>
                  <a:schemeClr val="tx1">
                    <a:lumMod val="75000"/>
                    <a:lumOff val="25000"/>
                  </a:schemeClr>
                </a:solidFill>
              </a:rPr>
              <a:t>Economic Benefits:</a:t>
            </a:r>
            <a:r>
              <a:rPr lang="en-US" altLang="en-US" sz="1700">
                <a:solidFill>
                  <a:schemeClr val="tx1">
                    <a:lumMod val="75000"/>
                    <a:lumOff val="25000"/>
                  </a:schemeClr>
                </a:solidFill>
              </a:rPr>
              <a:t> A higher minimum wage can increase productivity, improve employee retention, and boost consumer spending in the economy.</a:t>
            </a:r>
          </a:p>
          <a:p>
            <a:pPr lvl="0" fontAlgn="base">
              <a:lnSpc>
                <a:spcPct val="90000"/>
              </a:lnSpc>
              <a:spcBef>
                <a:spcPts val="1000"/>
              </a:spcBef>
              <a:buClr>
                <a:schemeClr val="accent1"/>
              </a:buClr>
              <a:buSzPct val="80000"/>
              <a:buFont typeface="Wingdings 3" charset="2"/>
              <a:buChar char=""/>
            </a:pPr>
            <a:r>
              <a:rPr lang="en-US" altLang="en-US" sz="1700" b="1">
                <a:solidFill>
                  <a:schemeClr val="tx1">
                    <a:lumMod val="75000"/>
                    <a:lumOff val="25000"/>
                  </a:schemeClr>
                </a:solidFill>
              </a:rPr>
              <a:t>Assessing Living Costs:</a:t>
            </a:r>
            <a:r>
              <a:rPr lang="en-US" altLang="en-US" sz="1700">
                <a:solidFill>
                  <a:schemeClr val="tx1">
                    <a:lumMod val="75000"/>
                    <a:lumOff val="25000"/>
                  </a:schemeClr>
                </a:solidFill>
              </a:rPr>
              <a:t> The rate is monitored by the Low Pay Commission to ensure it remains fair, sustainable, and reflective of the cost of living without causing significant job losses.</a:t>
            </a:r>
          </a:p>
          <a:p>
            <a:pPr lvl="0" fontAlgn="base">
              <a:lnSpc>
                <a:spcPct val="90000"/>
              </a:lnSpc>
              <a:spcBef>
                <a:spcPts val="1000"/>
              </a:spcBef>
              <a:buClr>
                <a:schemeClr val="accent1"/>
              </a:buClr>
              <a:buSzPct val="80000"/>
              <a:buFont typeface="Wingdings 3" charset="2"/>
              <a:buChar char=""/>
            </a:pPr>
            <a:r>
              <a:rPr lang="en-US" altLang="en-US" sz="1700" b="1">
                <a:solidFill>
                  <a:schemeClr val="tx1">
                    <a:lumMod val="75000"/>
                    <a:lumOff val="25000"/>
                  </a:schemeClr>
                </a:solidFill>
              </a:rPr>
              <a:t>Social &amp; Economic Stability:</a:t>
            </a:r>
            <a:r>
              <a:rPr lang="en-US" altLang="en-US" sz="1700">
                <a:solidFill>
                  <a:schemeClr val="tx1">
                    <a:lumMod val="75000"/>
                    <a:lumOff val="25000"/>
                  </a:schemeClr>
                </a:solidFill>
              </a:rPr>
              <a:t> It serves as a necessary, fair wage floor, especially during economic fluctuations. </a:t>
            </a:r>
          </a:p>
        </p:txBody>
      </p:sp>
      <p:sp>
        <p:nvSpPr>
          <p:cNvPr id="27" name="Isosceles Triangle 26">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Tree>
    <p:extLst>
      <p:ext uri="{BB962C8B-B14F-4D97-AF65-F5344CB8AC3E}">
        <p14:creationId xmlns:p14="http://schemas.microsoft.com/office/powerpoint/2010/main" val="4060926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78DA5-665E-CC34-FA64-45C67D7BCC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02BC50-0A6B-EF75-4F9D-4E1330ABE4A4}"/>
              </a:ext>
            </a:extLst>
          </p:cNvPr>
          <p:cNvSpPr txBox="1"/>
          <p:nvPr/>
        </p:nvSpPr>
        <p:spPr>
          <a:xfrm>
            <a:off x="351064" y="354177"/>
            <a:ext cx="7639049" cy="954107"/>
          </a:xfrm>
          <a:prstGeom prst="rect">
            <a:avLst/>
          </a:prstGeom>
          <a:noFill/>
        </p:spPr>
        <p:txBody>
          <a:bodyPr wrap="square">
            <a:spAutoFit/>
          </a:bodyPr>
          <a:lstStyle/>
          <a:p>
            <a:r>
              <a:rPr lang="en-IE" sz="2800" b="1" dirty="0">
                <a:solidFill>
                  <a:schemeClr val="accent6">
                    <a:lumMod val="50000"/>
                  </a:schemeClr>
                </a:solidFill>
              </a:rPr>
              <a:t>Class Discussion 2 (b) – </a:t>
            </a:r>
          </a:p>
          <a:p>
            <a:r>
              <a:rPr lang="en-IE" sz="2800" b="1" dirty="0">
                <a:solidFill>
                  <a:srgbClr val="FF0000"/>
                </a:solidFill>
              </a:rPr>
              <a:t>Teacher Answers </a:t>
            </a:r>
            <a:r>
              <a:rPr lang="en-IE" b="1" dirty="0">
                <a:solidFill>
                  <a:srgbClr val="FF0000"/>
                </a:solidFill>
              </a:rPr>
              <a:t>(PAYE &amp; Income Taxes)</a:t>
            </a:r>
            <a:endParaRPr lang="en-IE" dirty="0">
              <a:solidFill>
                <a:srgbClr val="FF0000"/>
              </a:solidFill>
            </a:endParaRPr>
          </a:p>
        </p:txBody>
      </p:sp>
      <p:sp>
        <p:nvSpPr>
          <p:cNvPr id="2" name="TextBox 1">
            <a:extLst>
              <a:ext uri="{FF2B5EF4-FFF2-40B4-BE49-F238E27FC236}">
                <a16:creationId xmlns:a16="http://schemas.microsoft.com/office/drawing/2014/main" id="{0E6AFF31-F05D-5A87-A380-0399FE99FD62}"/>
              </a:ext>
            </a:extLst>
          </p:cNvPr>
          <p:cNvSpPr txBox="1"/>
          <p:nvPr/>
        </p:nvSpPr>
        <p:spPr>
          <a:xfrm>
            <a:off x="351065" y="1456287"/>
            <a:ext cx="9097735" cy="5047536"/>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400" dirty="0">
                <a:latin typeface="Calibri" panose="020F0502020204030204" pitchFamily="34" charset="0"/>
                <a:ea typeface="Calibri" panose="020F0502020204030204" pitchFamily="34" charset="0"/>
                <a:cs typeface="Calibri" panose="020F0502020204030204" pitchFamily="34" charset="0"/>
              </a:rPr>
              <a:t>The primary uses of PAYE tax revenue include:</a:t>
            </a:r>
          </a:p>
          <a:p>
            <a:pPr lvl="0" defTabSz="914400" eaLnBrk="0" fontAlgn="base" hangingPunct="0">
              <a:spcBef>
                <a:spcPct val="0"/>
              </a:spcBef>
              <a:spcAft>
                <a:spcPct val="0"/>
              </a:spcAft>
            </a:pPr>
            <a:r>
              <a:rPr lang="en-US" altLang="en-US" sz="1400" b="1" dirty="0">
                <a:solidFill>
                  <a:schemeClr val="accent5"/>
                </a:solidFill>
                <a:latin typeface="Calibri" panose="020F0502020204030204" pitchFamily="34" charset="0"/>
                <a:ea typeface="Calibri" panose="020F0502020204030204" pitchFamily="34" charset="0"/>
                <a:cs typeface="Calibri" panose="020F0502020204030204" pitchFamily="34" charset="0"/>
              </a:rPr>
              <a:t>1. Public Services and Infrastructure </a:t>
            </a:r>
          </a:p>
          <a:p>
            <a:pPr lvl="0" defTabSz="914400" eaLnBrk="0" fontAlgn="base" hangingPunct="0">
              <a:spcBef>
                <a:spcPct val="0"/>
              </a:spcBef>
              <a:spcAft>
                <a:spcPct val="0"/>
              </a:spcAft>
            </a:pPr>
            <a:r>
              <a:rPr lang="en-US" altLang="en-US" sz="1400" dirty="0">
                <a:latin typeface="Calibri" panose="020F0502020204030204" pitchFamily="34" charset="0"/>
                <a:ea typeface="Calibri" panose="020F0502020204030204" pitchFamily="34" charset="0"/>
                <a:cs typeface="Calibri" panose="020F0502020204030204" pitchFamily="34" charset="0"/>
              </a:rPr>
              <a:t>PAYE funds the daily operation of state services, including: </a:t>
            </a:r>
          </a:p>
          <a:p>
            <a:pPr lvl="0" defTabSz="914400" eaLnBrk="0" fontAlgn="base" hangingPunct="0">
              <a:spcBef>
                <a:spcPct val="0"/>
              </a:spcBef>
              <a:spcAft>
                <a:spcPct val="0"/>
              </a:spcAft>
              <a:buFontTx/>
              <a:buChar char="•"/>
            </a:pPr>
            <a:r>
              <a:rPr lang="en-US" altLang="en-US" sz="1400" b="1" dirty="0">
                <a:latin typeface="Calibri" panose="020F0502020204030204" pitchFamily="34" charset="0"/>
                <a:ea typeface="Calibri" panose="020F0502020204030204" pitchFamily="34" charset="0"/>
                <a:cs typeface="Calibri" panose="020F0502020204030204" pitchFamily="34" charset="0"/>
              </a:rPr>
              <a:t>Healthcare:</a:t>
            </a:r>
            <a:r>
              <a:rPr lang="en-US" altLang="en-US" sz="1400" dirty="0">
                <a:latin typeface="Calibri" panose="020F0502020204030204" pitchFamily="34" charset="0"/>
                <a:ea typeface="Calibri" panose="020F0502020204030204" pitchFamily="34" charset="0"/>
                <a:cs typeface="Calibri" panose="020F0502020204030204" pitchFamily="34" charset="0"/>
              </a:rPr>
              <a:t> Funding the Health Service Executive (HSE), hospitals, and medical card schemes.</a:t>
            </a:r>
          </a:p>
          <a:p>
            <a:pPr lvl="0" defTabSz="914400" eaLnBrk="0" fontAlgn="base" hangingPunct="0">
              <a:spcBef>
                <a:spcPct val="0"/>
              </a:spcBef>
              <a:spcAft>
                <a:spcPct val="0"/>
              </a:spcAft>
              <a:buFontTx/>
              <a:buChar char="•"/>
            </a:pPr>
            <a:r>
              <a:rPr lang="en-US" altLang="en-US" sz="1400" b="1" dirty="0">
                <a:latin typeface="Calibri" panose="020F0502020204030204" pitchFamily="34" charset="0"/>
                <a:ea typeface="Calibri" panose="020F0502020204030204" pitchFamily="34" charset="0"/>
                <a:cs typeface="Calibri" panose="020F0502020204030204" pitchFamily="34" charset="0"/>
              </a:rPr>
              <a:t>Education:</a:t>
            </a:r>
            <a:r>
              <a:rPr lang="en-US" altLang="en-US" sz="1400" dirty="0">
                <a:latin typeface="Calibri" panose="020F0502020204030204" pitchFamily="34" charset="0"/>
                <a:ea typeface="Calibri" panose="020F0502020204030204" pitchFamily="34" charset="0"/>
                <a:cs typeface="Calibri" panose="020F0502020204030204" pitchFamily="34" charset="0"/>
              </a:rPr>
              <a:t> Funding schools, universities, and teacher salaries.</a:t>
            </a:r>
          </a:p>
          <a:p>
            <a:pPr lvl="0" defTabSz="914400" eaLnBrk="0" fontAlgn="base" hangingPunct="0">
              <a:spcBef>
                <a:spcPct val="0"/>
              </a:spcBef>
              <a:spcAft>
                <a:spcPct val="0"/>
              </a:spcAft>
              <a:buFontTx/>
              <a:buChar char="•"/>
            </a:pPr>
            <a:r>
              <a:rPr lang="en-US" altLang="en-US" sz="1400" b="1" dirty="0">
                <a:latin typeface="Calibri" panose="020F0502020204030204" pitchFamily="34" charset="0"/>
                <a:ea typeface="Calibri" panose="020F0502020204030204" pitchFamily="34" charset="0"/>
                <a:cs typeface="Calibri" panose="020F0502020204030204" pitchFamily="34" charset="0"/>
              </a:rPr>
              <a:t>Infrastructure:</a:t>
            </a:r>
            <a:r>
              <a:rPr lang="en-US" altLang="en-US" sz="1400" dirty="0">
                <a:latin typeface="Calibri" panose="020F0502020204030204" pitchFamily="34" charset="0"/>
                <a:ea typeface="Calibri" panose="020F0502020204030204" pitchFamily="34" charset="0"/>
                <a:cs typeface="Calibri" panose="020F0502020204030204" pitchFamily="34" charset="0"/>
              </a:rPr>
              <a:t> Investment in public transport, road networks, and public building maintenance. </a:t>
            </a:r>
          </a:p>
          <a:p>
            <a:pPr lvl="0" defTabSz="914400" eaLnBrk="0" fontAlgn="base" hangingPunct="0">
              <a:spcBef>
                <a:spcPct val="0"/>
              </a:spcBef>
              <a:spcAft>
                <a:spcPct val="0"/>
              </a:spcAft>
            </a:pPr>
            <a:r>
              <a:rPr lang="en-US" altLang="en-US" sz="1400" b="1" dirty="0">
                <a:solidFill>
                  <a:schemeClr val="accent5"/>
                </a:solidFill>
                <a:latin typeface="Calibri" panose="020F0502020204030204" pitchFamily="34" charset="0"/>
                <a:ea typeface="Calibri" panose="020F0502020204030204" pitchFamily="34" charset="0"/>
                <a:cs typeface="Calibri" panose="020F0502020204030204" pitchFamily="34" charset="0"/>
              </a:rPr>
              <a:t>2. Social Protection and Welfare</a:t>
            </a:r>
          </a:p>
          <a:p>
            <a:pPr lvl="0" defTabSz="914400" eaLnBrk="0" fontAlgn="base" hangingPunct="0">
              <a:spcBef>
                <a:spcPct val="0"/>
              </a:spcBef>
              <a:spcAft>
                <a:spcPct val="0"/>
              </a:spcAft>
            </a:pPr>
            <a:r>
              <a:rPr lang="en-US" altLang="en-US" sz="1400" dirty="0">
                <a:latin typeface="Calibri" panose="020F0502020204030204" pitchFamily="34" charset="0"/>
                <a:ea typeface="Calibri" panose="020F0502020204030204" pitchFamily="34" charset="0"/>
                <a:cs typeface="Calibri" panose="020F0502020204030204" pitchFamily="34" charset="0"/>
              </a:rPr>
              <a:t>A significant portion of the deductions, specifically </a:t>
            </a:r>
            <a:r>
              <a:rPr lang="en-US" altLang="en-US" sz="1400" b="1" dirty="0">
                <a:latin typeface="Calibri" panose="020F0502020204030204" pitchFamily="34" charset="0"/>
                <a:ea typeface="Calibri" panose="020F0502020204030204" pitchFamily="34" charset="0"/>
                <a:cs typeface="Calibri" panose="020F0502020204030204" pitchFamily="34" charset="0"/>
              </a:rPr>
              <a:t>PRSI</a:t>
            </a:r>
            <a:r>
              <a:rPr lang="en-US" altLang="en-US" sz="1400" dirty="0">
                <a:latin typeface="Calibri" panose="020F0502020204030204" pitchFamily="34" charset="0"/>
                <a:ea typeface="Calibri" panose="020F0502020204030204" pitchFamily="34" charset="0"/>
                <a:cs typeface="Calibri" panose="020F0502020204030204" pitchFamily="34" charset="0"/>
              </a:rPr>
              <a:t>, goes directly to the Social Insurance Fund. This fund supports: </a:t>
            </a:r>
          </a:p>
          <a:p>
            <a:pPr lvl="0" defTabSz="914400" eaLnBrk="0" fontAlgn="base" hangingPunct="0">
              <a:spcBef>
                <a:spcPct val="0"/>
              </a:spcBef>
              <a:spcAft>
                <a:spcPct val="0"/>
              </a:spcAft>
              <a:buFontTx/>
              <a:buChar char="•"/>
            </a:pPr>
            <a:r>
              <a:rPr lang="en-US" altLang="en-US" sz="1400" b="1" dirty="0">
                <a:latin typeface="Calibri" panose="020F0502020204030204" pitchFamily="34" charset="0"/>
                <a:ea typeface="Calibri" panose="020F0502020204030204" pitchFamily="34" charset="0"/>
                <a:cs typeface="Calibri" panose="020F0502020204030204" pitchFamily="34" charset="0"/>
              </a:rPr>
              <a:t>State Pensions:</a:t>
            </a:r>
            <a:r>
              <a:rPr lang="en-US" altLang="en-US" sz="1400" dirty="0">
                <a:latin typeface="Calibri" panose="020F0502020204030204" pitchFamily="34" charset="0"/>
                <a:ea typeface="Calibri" panose="020F0502020204030204" pitchFamily="34" charset="0"/>
                <a:cs typeface="Calibri" panose="020F0502020204030204" pitchFamily="34" charset="0"/>
              </a:rPr>
              <a:t> Payments for retired individuals.</a:t>
            </a:r>
          </a:p>
          <a:p>
            <a:pPr lvl="0" defTabSz="914400" eaLnBrk="0" fontAlgn="base" hangingPunct="0">
              <a:spcBef>
                <a:spcPct val="0"/>
              </a:spcBef>
              <a:spcAft>
                <a:spcPct val="0"/>
              </a:spcAft>
              <a:buFontTx/>
              <a:buChar char="•"/>
            </a:pPr>
            <a:r>
              <a:rPr lang="en-US" altLang="en-US" sz="1400" b="1" dirty="0">
                <a:latin typeface="Calibri" panose="020F0502020204030204" pitchFamily="34" charset="0"/>
                <a:ea typeface="Calibri" panose="020F0502020204030204" pitchFamily="34" charset="0"/>
                <a:cs typeface="Calibri" panose="020F0502020204030204" pitchFamily="34" charset="0"/>
              </a:rPr>
              <a:t>Social Welfare Benefits:</a:t>
            </a:r>
            <a:r>
              <a:rPr lang="en-US" altLang="en-US" sz="1400" dirty="0">
                <a:latin typeface="Calibri" panose="020F0502020204030204" pitchFamily="34" charset="0"/>
                <a:ea typeface="Calibri" panose="020F0502020204030204" pitchFamily="34" charset="0"/>
                <a:cs typeface="Calibri" panose="020F0502020204030204" pitchFamily="34" charset="0"/>
              </a:rPr>
              <a:t> Jobseeker's benefit, illness benefit, and maternity/paternity leave payments. </a:t>
            </a:r>
          </a:p>
          <a:p>
            <a:pPr lvl="0" defTabSz="914400" eaLnBrk="0" fontAlgn="base" hangingPunct="0">
              <a:spcBef>
                <a:spcPct val="0"/>
              </a:spcBef>
              <a:spcAft>
                <a:spcPct val="0"/>
              </a:spcAft>
            </a:pPr>
            <a:r>
              <a:rPr lang="en-US" altLang="en-US" sz="1400" b="1" dirty="0">
                <a:solidFill>
                  <a:schemeClr val="accent5"/>
                </a:solidFill>
                <a:latin typeface="Calibri" panose="020F0502020204030204" pitchFamily="34" charset="0"/>
                <a:ea typeface="Calibri" panose="020F0502020204030204" pitchFamily="34" charset="0"/>
                <a:cs typeface="Calibri" panose="020F0502020204030204" pitchFamily="34" charset="0"/>
              </a:rPr>
              <a:t>3. State Services and Administration</a:t>
            </a:r>
          </a:p>
          <a:p>
            <a:pPr lvl="0" defTabSz="914400" eaLnBrk="0" fontAlgn="base" hangingPunct="0">
              <a:spcBef>
                <a:spcPct val="0"/>
              </a:spcBef>
              <a:spcAft>
                <a:spcPct val="0"/>
              </a:spcAft>
              <a:buFontTx/>
              <a:buChar char="•"/>
            </a:pPr>
            <a:r>
              <a:rPr lang="en-US" altLang="en-US" sz="1400" b="1" dirty="0">
                <a:latin typeface="Calibri" panose="020F0502020204030204" pitchFamily="34" charset="0"/>
                <a:ea typeface="Calibri" panose="020F0502020204030204" pitchFamily="34" charset="0"/>
                <a:cs typeface="Calibri" panose="020F0502020204030204" pitchFamily="34" charset="0"/>
              </a:rPr>
              <a:t>Public Sector Salaries:</a:t>
            </a:r>
            <a:r>
              <a:rPr lang="en-US" altLang="en-US" sz="1400" dirty="0">
                <a:latin typeface="Calibri" panose="020F0502020204030204" pitchFamily="34" charset="0"/>
                <a:ea typeface="Calibri" panose="020F0502020204030204" pitchFamily="34" charset="0"/>
                <a:cs typeface="Calibri" panose="020F0502020204030204" pitchFamily="34" charset="0"/>
              </a:rPr>
              <a:t> Funding the wages of teachers, nurses, gardaí (police), and civil servants.</a:t>
            </a:r>
          </a:p>
          <a:p>
            <a:pPr lvl="0" defTabSz="914400" eaLnBrk="0" fontAlgn="base" hangingPunct="0">
              <a:spcBef>
                <a:spcPct val="0"/>
              </a:spcBef>
              <a:spcAft>
                <a:spcPct val="0"/>
              </a:spcAft>
              <a:buFontTx/>
              <a:buChar char="•"/>
            </a:pPr>
            <a:r>
              <a:rPr lang="en-US" altLang="en-US" sz="1400" b="1" dirty="0">
                <a:latin typeface="Calibri" panose="020F0502020204030204" pitchFamily="34" charset="0"/>
                <a:ea typeface="Calibri" panose="020F0502020204030204" pitchFamily="34" charset="0"/>
                <a:cs typeface="Calibri" panose="020F0502020204030204" pitchFamily="34" charset="0"/>
              </a:rPr>
              <a:t>Universal Social Charge (USC):</a:t>
            </a:r>
            <a:r>
              <a:rPr lang="en-US" altLang="en-US" sz="1400" dirty="0">
                <a:latin typeface="Calibri" panose="020F0502020204030204" pitchFamily="34" charset="0"/>
                <a:ea typeface="Calibri" panose="020F0502020204030204" pitchFamily="34" charset="0"/>
                <a:cs typeface="Calibri" panose="020F0502020204030204" pitchFamily="34" charset="0"/>
              </a:rPr>
              <a:t> This tax specifically funds general state services. </a:t>
            </a:r>
          </a:p>
          <a:p>
            <a:pPr lvl="0" defTabSz="914400" eaLnBrk="0" fontAlgn="base" hangingPunct="0">
              <a:spcBef>
                <a:spcPct val="0"/>
              </a:spcBef>
              <a:spcAft>
                <a:spcPct val="0"/>
              </a:spcAft>
            </a:pPr>
            <a:r>
              <a:rPr lang="en-US" altLang="en-US" sz="1400" b="1" dirty="0">
                <a:solidFill>
                  <a:schemeClr val="accent5"/>
                </a:solidFill>
                <a:latin typeface="Calibri" panose="020F0502020204030204" pitchFamily="34" charset="0"/>
                <a:ea typeface="Calibri" panose="020F0502020204030204" pitchFamily="34" charset="0"/>
                <a:cs typeface="Calibri" panose="020F0502020204030204" pitchFamily="34" charset="0"/>
              </a:rPr>
              <a:t>4. Specific Schemes and Incentives</a:t>
            </a:r>
          </a:p>
          <a:p>
            <a:pPr lvl="0" defTabSz="914400" eaLnBrk="0" fontAlgn="base" hangingPunct="0">
              <a:spcBef>
                <a:spcPct val="0"/>
              </a:spcBef>
              <a:spcAft>
                <a:spcPct val="0"/>
              </a:spcAft>
            </a:pPr>
            <a:r>
              <a:rPr lang="en-US" altLang="en-US" sz="1400" dirty="0">
                <a:latin typeface="Calibri" panose="020F0502020204030204" pitchFamily="34" charset="0"/>
                <a:ea typeface="Calibri" panose="020F0502020204030204" pitchFamily="34" charset="0"/>
                <a:cs typeface="Calibri" panose="020F0502020204030204" pitchFamily="34" charset="0"/>
              </a:rPr>
              <a:t>Through the PAYE system, certain deductions or exemptions are used to support specific government initiatives: </a:t>
            </a:r>
          </a:p>
          <a:p>
            <a:pPr lvl="0" defTabSz="914400" eaLnBrk="0" fontAlgn="base" hangingPunct="0">
              <a:spcBef>
                <a:spcPct val="0"/>
              </a:spcBef>
              <a:spcAft>
                <a:spcPct val="0"/>
              </a:spcAft>
              <a:buFontTx/>
              <a:buChar char="•"/>
            </a:pPr>
            <a:r>
              <a:rPr lang="en-US" altLang="en-US" sz="1400" b="1" dirty="0">
                <a:latin typeface="Calibri" panose="020F0502020204030204" pitchFamily="34" charset="0"/>
                <a:ea typeface="Calibri" panose="020F0502020204030204" pitchFamily="34" charset="0"/>
                <a:cs typeface="Calibri" panose="020F0502020204030204" pitchFamily="34" charset="0"/>
              </a:rPr>
              <a:t>Cycle to Work Scheme:</a:t>
            </a:r>
            <a:r>
              <a:rPr lang="en-US" altLang="en-US" sz="1400" dirty="0">
                <a:latin typeface="Calibri" panose="020F0502020204030204" pitchFamily="34" charset="0"/>
                <a:ea typeface="Calibri" panose="020F0502020204030204" pitchFamily="34" charset="0"/>
                <a:cs typeface="Calibri" panose="020F0502020204030204" pitchFamily="34" charset="0"/>
              </a:rPr>
              <a:t> Allows employees to purchase bicycles tax-efficiently.</a:t>
            </a:r>
          </a:p>
          <a:p>
            <a:pPr lvl="0" defTabSz="914400" eaLnBrk="0" fontAlgn="base" hangingPunct="0">
              <a:spcBef>
                <a:spcPct val="0"/>
              </a:spcBef>
              <a:spcAft>
                <a:spcPct val="0"/>
              </a:spcAft>
              <a:buFontTx/>
              <a:buChar char="•"/>
            </a:pPr>
            <a:r>
              <a:rPr lang="en-US" altLang="en-US" sz="1400" b="1" dirty="0">
                <a:latin typeface="Calibri" panose="020F0502020204030204" pitchFamily="34" charset="0"/>
                <a:ea typeface="Calibri" panose="020F0502020204030204" pitchFamily="34" charset="0"/>
                <a:cs typeface="Calibri" panose="020F0502020204030204" pitchFamily="34" charset="0"/>
              </a:rPr>
              <a:t>Tax Reliefs:</a:t>
            </a:r>
            <a:r>
              <a:rPr lang="en-US" altLang="en-US" sz="1400" dirty="0">
                <a:latin typeface="Calibri" panose="020F0502020204030204" pitchFamily="34" charset="0"/>
                <a:ea typeface="Calibri" panose="020F0502020204030204" pitchFamily="34" charset="0"/>
                <a:cs typeface="Calibri" panose="020F0502020204030204" pitchFamily="34" charset="0"/>
              </a:rPr>
              <a:t> Funding for deductions like the Employee Tax Credit, flat-rate expenses, and remote working relief.</a:t>
            </a:r>
          </a:p>
          <a:p>
            <a:pPr lvl="0" defTabSz="914400" eaLnBrk="0" fontAlgn="base" hangingPunct="0">
              <a:spcBef>
                <a:spcPct val="0"/>
              </a:spcBef>
              <a:spcAft>
                <a:spcPct val="0"/>
              </a:spcAft>
              <a:buFontTx/>
              <a:buChar char="•"/>
            </a:pPr>
            <a:r>
              <a:rPr lang="en-US" altLang="en-US" sz="1400" b="1" dirty="0">
                <a:latin typeface="Calibri" panose="020F0502020204030204" pitchFamily="34" charset="0"/>
                <a:ea typeface="Calibri" panose="020F0502020204030204" pitchFamily="34" charset="0"/>
                <a:cs typeface="Calibri" panose="020F0502020204030204" pitchFamily="34" charset="0"/>
              </a:rPr>
              <a:t>Pension Tax Relief:</a:t>
            </a:r>
            <a:r>
              <a:rPr lang="en-US" altLang="en-US" sz="1400" dirty="0">
                <a:latin typeface="Calibri" panose="020F0502020204030204" pitchFamily="34" charset="0"/>
                <a:ea typeface="Calibri" panose="020F0502020204030204" pitchFamily="34" charset="0"/>
                <a:cs typeface="Calibri" panose="020F0502020204030204" pitchFamily="34" charset="0"/>
              </a:rPr>
              <a:t> Allowing tax relief on pension contributions. </a:t>
            </a:r>
          </a:p>
          <a:p>
            <a:pPr lvl="0" defTabSz="914400" eaLnBrk="0" fontAlgn="base" hangingPunct="0">
              <a:spcBef>
                <a:spcPct val="0"/>
              </a:spcBef>
              <a:spcAft>
                <a:spcPct val="0"/>
              </a:spcAft>
            </a:pPr>
            <a:r>
              <a:rPr lang="en-US" altLang="en-US" sz="1400" b="1" dirty="0">
                <a:latin typeface="Calibri" panose="020F0502020204030204" pitchFamily="34" charset="0"/>
                <a:ea typeface="Calibri" panose="020F0502020204030204" pitchFamily="34" charset="0"/>
                <a:cs typeface="Calibri" panose="020F0502020204030204" pitchFamily="34" charset="0"/>
              </a:rPr>
              <a:t>Key Points on Distribution</a:t>
            </a:r>
            <a:endParaRPr lang="en-US" altLang="en-US" sz="1400" dirty="0">
              <a:latin typeface="Calibri" panose="020F0502020204030204" pitchFamily="34" charset="0"/>
              <a:ea typeface="Calibri" panose="020F0502020204030204" pitchFamily="34" charset="0"/>
              <a:cs typeface="Calibri" panose="020F0502020204030204" pitchFamily="34" charset="0"/>
            </a:endParaRPr>
          </a:p>
          <a:p>
            <a:pPr lvl="0" defTabSz="914400" eaLnBrk="0" fontAlgn="base" hangingPunct="0">
              <a:spcBef>
                <a:spcPct val="0"/>
              </a:spcBef>
              <a:spcAft>
                <a:spcPct val="0"/>
              </a:spcAft>
              <a:buFontTx/>
              <a:buChar char="•"/>
            </a:pPr>
            <a:r>
              <a:rPr lang="en-US" altLang="en-US" sz="1400" b="1" dirty="0">
                <a:latin typeface="Calibri" panose="020F0502020204030204" pitchFamily="34" charset="0"/>
                <a:ea typeface="Calibri" panose="020F0502020204030204" pitchFamily="34" charset="0"/>
                <a:cs typeface="Calibri" panose="020F0502020204030204" pitchFamily="34" charset="0"/>
              </a:rPr>
              <a:t>Social Protection &amp; Health:</a:t>
            </a:r>
            <a:r>
              <a:rPr lang="en-US" altLang="en-US" sz="1400" dirty="0">
                <a:latin typeface="Calibri" panose="020F0502020204030204" pitchFamily="34" charset="0"/>
                <a:ea typeface="Calibri" panose="020F0502020204030204" pitchFamily="34" charset="0"/>
                <a:cs typeface="Calibri" panose="020F0502020204030204" pitchFamily="34" charset="0"/>
              </a:rPr>
              <a:t> In Ireland, social protection, healthcare, and education form the largest categories of expenditure for tax revenue.</a:t>
            </a:r>
          </a:p>
          <a:p>
            <a:pPr lvl="0" defTabSz="914400" eaLnBrk="0" fontAlgn="base" hangingPunct="0">
              <a:spcBef>
                <a:spcPct val="0"/>
              </a:spcBef>
              <a:spcAft>
                <a:spcPct val="0"/>
              </a:spcAft>
              <a:buFontTx/>
              <a:buChar char="•"/>
            </a:pPr>
            <a:r>
              <a:rPr lang="en-US" altLang="en-US" sz="1400" b="1" dirty="0">
                <a:latin typeface="Calibri" panose="020F0502020204030204" pitchFamily="34" charset="0"/>
                <a:ea typeface="Calibri" panose="020F0502020204030204" pitchFamily="34" charset="0"/>
                <a:cs typeface="Calibri" panose="020F0502020204030204" pitchFamily="34" charset="0"/>
              </a:rPr>
              <a:t>Direct to Revenue:</a:t>
            </a:r>
            <a:r>
              <a:rPr lang="en-US" altLang="en-US" sz="1400" dirty="0">
                <a:latin typeface="Calibri" panose="020F0502020204030204" pitchFamily="34" charset="0"/>
                <a:ea typeface="Calibri" panose="020F0502020204030204" pitchFamily="34" charset="0"/>
                <a:cs typeface="Calibri" panose="020F0502020204030204" pitchFamily="34" charset="0"/>
              </a:rPr>
              <a:t> Employers deduct these taxes in real-time, ensuring a steady stream of funding for public services throughout the year rather than a single lump sum</a:t>
            </a:r>
            <a:endParaRPr lang="en-IE" sz="1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961946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783</TotalTime>
  <Words>5464</Words>
  <Application>Microsoft Office PowerPoint</Application>
  <PresentationFormat>Widescreen</PresentationFormat>
  <Paragraphs>339</Paragraphs>
  <Slides>49</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Aptos</vt:lpstr>
      <vt:lpstr>Arial</vt:lpstr>
      <vt:lpstr>Calibri</vt:lpstr>
      <vt:lpstr>Google Sans</vt:lpstr>
      <vt:lpstr>Trebuchet MS</vt:lpstr>
      <vt:lpstr>Wingdings 3</vt:lpstr>
      <vt:lpstr>Facet</vt:lpstr>
      <vt:lpstr>Money &amp; Me</vt:lpstr>
      <vt:lpstr>PowerPoint Presentation</vt:lpstr>
      <vt:lpstr>Teacher Supports </vt:lpstr>
      <vt:lpstr>Class Discussion 1  Do you know what the following terms mean?</vt:lpstr>
      <vt:lpstr>Class Discussion 2 Can you answer the following</vt:lpstr>
      <vt:lpstr>Class Discussion – can you answer the following Teacher Answers</vt:lpstr>
      <vt:lpstr>Class Discussion 2 (a, b, c)</vt:lpstr>
      <vt:lpstr>PowerPoint Presentation</vt:lpstr>
      <vt:lpstr>PowerPoint Presentation</vt:lpstr>
      <vt:lpstr>PowerPoint Presentation</vt:lpstr>
      <vt:lpstr>Money Matchup – millionaires, billionaires and trillionaires</vt:lpstr>
      <vt:lpstr>Money Matchup – millionaires, billionaires and trillionaires</vt:lpstr>
      <vt:lpstr>Money Matchup – millionaires, billionaires and trillionaires</vt:lpstr>
      <vt:lpstr>Money Matchup – millionaires, billionaires and trillionaires</vt:lpstr>
      <vt:lpstr>Money Matchup – millionaires, billionaires and trillionaires</vt:lpstr>
      <vt:lpstr>Money Matchup – millionaires, billionaires and trillionaires</vt:lpstr>
      <vt:lpstr>Money Matchup – millionaires, billionaires and trillionaires</vt:lpstr>
      <vt:lpstr>Money Matchup – millionaires, billionaires and trillionaires</vt:lpstr>
      <vt:lpstr>Money Matchup – (CSVP)</vt:lpstr>
      <vt:lpstr>Money Matchup – (Business Studies)</vt:lpstr>
      <vt:lpstr>Financial Personality Game  Which one are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 Money personality reflection time Discuss</vt:lpstr>
      <vt:lpstr>Activity - Money personality reflection time (Teacher Prompts)</vt:lpstr>
      <vt:lpstr>PowerPoint Presentation</vt:lpstr>
      <vt:lpstr>Activity - Money personality reflection time (fraud) Discuss</vt:lpstr>
      <vt:lpstr>Activity – important quotes about money and their meaning.  Class Discussion</vt:lpstr>
      <vt:lpstr>Activity – important quotes about money and their meaning.  Teacher Prompt</vt:lpstr>
      <vt:lpstr>Activity – setting and achieving financial goals</vt:lpstr>
      <vt:lpstr>Activity – setting and achieving financial goals</vt:lpstr>
      <vt:lpstr>Activity – class discussion</vt:lpstr>
      <vt:lpstr>Activity – working example</vt:lpstr>
      <vt:lpstr>Class or breakout group activity</vt:lpstr>
      <vt:lpstr>Group work</vt:lpstr>
      <vt:lpstr>Group work</vt:lpstr>
      <vt:lpstr>PowerPoint Presentation</vt:lpstr>
      <vt:lpstr>PowerPoint Presentation</vt:lpstr>
      <vt:lpstr>PowerPoint Presentation</vt:lpstr>
      <vt:lpstr>Summary  Congratulations. You have completed an important exercise on your relationship with money. Through this process, you will have reflected on some public figures, their relationships with money. Plus, you have also examined what money personality you have at present. Plus, you will have considered the growing threat of financial fraud.   And to wrap it all up, you have examined how to apply a SMART approach to money management that offer important benefits when it comes to your financial future.  In the upcoming lessons, we will examine some key information on earning, income, taxes, saving, spending, inflation, investing, insurance and more. Each topic will have a role to play when it comes to future financial needs and wants. </vt:lpstr>
      <vt:lpstr>Good Luck and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Francis Conway</dc:creator>
  <cp:lastModifiedBy>Francis Conway</cp:lastModifiedBy>
  <cp:revision>55</cp:revision>
  <dcterms:created xsi:type="dcterms:W3CDTF">2025-09-29T10:34:06Z</dcterms:created>
  <dcterms:modified xsi:type="dcterms:W3CDTF">2026-02-13T14:30:09Z</dcterms:modified>
</cp:coreProperties>
</file>